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media/image11.jpg" ContentType="image/png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39" r:id="rId2"/>
    <p:sldId id="518" r:id="rId3"/>
    <p:sldId id="596" r:id="rId4"/>
    <p:sldId id="531" r:id="rId5"/>
    <p:sldId id="505" r:id="rId6"/>
    <p:sldId id="599" r:id="rId7"/>
    <p:sldId id="551" r:id="rId8"/>
    <p:sldId id="500" r:id="rId9"/>
    <p:sldId id="519" r:id="rId10"/>
    <p:sldId id="527" r:id="rId11"/>
    <p:sldId id="528" r:id="rId12"/>
    <p:sldId id="520" r:id="rId13"/>
    <p:sldId id="529" r:id="rId14"/>
    <p:sldId id="530" r:id="rId15"/>
    <p:sldId id="533" r:id="rId16"/>
    <p:sldId id="521" r:id="rId17"/>
    <p:sldId id="532" r:id="rId18"/>
    <p:sldId id="565" r:id="rId19"/>
    <p:sldId id="523" r:id="rId20"/>
    <p:sldId id="534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98" r:id="rId31"/>
    <p:sldId id="575" r:id="rId32"/>
    <p:sldId id="576" r:id="rId33"/>
    <p:sldId id="577" r:id="rId34"/>
    <p:sldId id="578" r:id="rId35"/>
    <p:sldId id="579" r:id="rId36"/>
    <p:sldId id="580" r:id="rId37"/>
    <p:sldId id="581" r:id="rId38"/>
    <p:sldId id="582" r:id="rId39"/>
    <p:sldId id="583" r:id="rId40"/>
    <p:sldId id="584" r:id="rId41"/>
    <p:sldId id="585" r:id="rId42"/>
    <p:sldId id="586" r:id="rId43"/>
    <p:sldId id="587" r:id="rId44"/>
    <p:sldId id="588" r:id="rId45"/>
    <p:sldId id="589" r:id="rId46"/>
    <p:sldId id="590" r:id="rId47"/>
    <p:sldId id="591" r:id="rId48"/>
    <p:sldId id="592" r:id="rId49"/>
    <p:sldId id="593" r:id="rId50"/>
    <p:sldId id="594" r:id="rId51"/>
    <p:sldId id="595" r:id="rId5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442" autoAdjust="0"/>
  </p:normalViewPr>
  <p:slideViewPr>
    <p:cSldViewPr>
      <p:cViewPr varScale="1">
        <p:scale>
          <a:sx n="40" d="100"/>
          <a:sy n="40" d="100"/>
        </p:scale>
        <p:origin x="61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7F2F8-5C2F-4A29-A729-F449553B2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12AFF-19BB-49A5-AA31-CCD2F68A27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3B16B2-2A62-45AC-82A9-BA5CFA61DC51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B9B52D35-C1EF-410A-BF36-B6238DC8F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017CED29-6D4E-4902-A095-81A50371E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D57FB3-0DF2-4E9C-95A2-8EF79F6554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83ABE-3227-4397-BD6F-140862261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78F97FB-B656-47E0-806F-44CC0751852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BA%BF%E6%80%A7%E6%96%B9%E7%A8%8B%E7%BB%8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BE%99%E8%8A%AF%E5%A4%84%E7%90%86%E5%99%A8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99%A4%E6%B3%95/6280598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8%BF%90%E7%AE%97%E9%80%9F%E5%BA%A6/268236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F97FB-B656-47E0-806F-44CC0751852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2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*图灵奖：诺贝尔奖一般只给基础研究的人，而计算机这种应用领域很难获奖，因此美国计算机协会设立图灵奖；图灵是阐明现代计算机原理的第一人，因此以他命名</a:t>
            </a:r>
            <a:endParaRPr lang="en-US" altLang="zh-CN" dirty="0"/>
          </a:p>
          <a:p>
            <a:r>
              <a:rPr lang="en-US" altLang="zh-CN" dirty="0"/>
              <a:t>*12*34-&gt;12*3</a:t>
            </a:r>
            <a:r>
              <a:rPr lang="zh-CN" altLang="en-US" dirty="0"/>
              <a:t> </a:t>
            </a:r>
            <a:r>
              <a:rPr lang="en-US" altLang="zh-CN" dirty="0"/>
              <a:t>12*4-&gt;1*3</a:t>
            </a:r>
            <a:r>
              <a:rPr lang="zh-CN" altLang="en-US" dirty="0"/>
              <a:t> </a:t>
            </a:r>
            <a:r>
              <a:rPr lang="en-US" altLang="zh-CN" dirty="0"/>
              <a:t>2*3</a:t>
            </a:r>
            <a:r>
              <a:rPr lang="zh-CN" altLang="en-US" dirty="0"/>
              <a:t> </a:t>
            </a:r>
            <a:r>
              <a:rPr lang="en-US" altLang="zh-CN" dirty="0"/>
              <a:t>1*4</a:t>
            </a:r>
            <a:r>
              <a:rPr lang="zh-CN" altLang="en-US" dirty="0"/>
              <a:t> </a:t>
            </a:r>
            <a:r>
              <a:rPr lang="en-US" altLang="zh-CN" dirty="0"/>
              <a:t>2*4</a:t>
            </a:r>
          </a:p>
          <a:p>
            <a:r>
              <a:rPr lang="en-US" altLang="zh-CN" dirty="0"/>
              <a:t>(1*3)	(1*4)+(2*3)	(2*4)=408</a:t>
            </a:r>
          </a:p>
          <a:p>
            <a:r>
              <a:rPr lang="en-US" altLang="zh-CN" dirty="0"/>
              <a:t>*</a:t>
            </a:r>
            <a:r>
              <a:rPr lang="zh-CN" altLang="en-US" dirty="0"/>
              <a:t>纸带：存储器、读写头：指针</a:t>
            </a:r>
            <a:endParaRPr lang="en-US" altLang="zh-CN" dirty="0"/>
          </a:p>
          <a:p>
            <a:r>
              <a:rPr lang="zh-CN" altLang="en-US" dirty="0"/>
              <a:t>*图灵的八卦：二战中破译了德国的恩尼格码；晚年过得凄惨：因为是同性恋而被起诉，并对其注射雌性激素“治疗”，后服用氰化钾自杀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9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埃尼阿克（电子数字积分计算机的简称，英文全称为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 Numerical Integrator And Computer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诞生于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日的美国宾夕法尼亚大学，重达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吨，耗电量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千瓦，造价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万美元。每秒执行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次加法或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次乘法，是继电器计算机的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倍、手工计算的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万倍。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1944</a:t>
            </a:r>
            <a:r>
              <a:rPr lang="zh-CN" altLang="en-US" dirty="0"/>
              <a:t>年，冯诺依曼加入</a:t>
            </a:r>
            <a:r>
              <a:rPr lang="en-US" altLang="zh-CN" dirty="0"/>
              <a:t>ENIAC</a:t>
            </a:r>
            <a:r>
              <a:rPr lang="zh-CN" altLang="en-US" dirty="0"/>
              <a:t>团队时，</a:t>
            </a:r>
            <a:r>
              <a:rPr lang="en-US" altLang="zh-CN" dirty="0"/>
              <a:t>ENIAC</a:t>
            </a:r>
            <a:r>
              <a:rPr lang="zh-CN" altLang="en-US" dirty="0"/>
              <a:t>的研制已经没什么大障碍了，人们开始把注意力转向下一代计算机</a:t>
            </a:r>
            <a:r>
              <a:rPr lang="en-US" altLang="zh-CN" dirty="0"/>
              <a:t>EDVAC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1945</a:t>
            </a:r>
            <a:r>
              <a:rPr lang="zh-CN" altLang="en-US" dirty="0"/>
              <a:t>年，冯诺依曼提出“存储程序”思想，将程序存储到计算机内部</a:t>
            </a:r>
            <a:endParaRPr lang="en-US" altLang="zh-CN" dirty="0"/>
          </a:p>
          <a:p>
            <a:r>
              <a:rPr lang="zh-CN" altLang="en-US" dirty="0"/>
              <a:t>*毛奇莱和艾克特后来申请</a:t>
            </a:r>
            <a:r>
              <a:rPr lang="en-US" altLang="zh-CN" dirty="0"/>
              <a:t>ENIAC</a:t>
            </a:r>
            <a:r>
              <a:rPr lang="zh-CN" altLang="en-US" dirty="0"/>
              <a:t>和</a:t>
            </a:r>
            <a:r>
              <a:rPr lang="en-US" altLang="zh-CN" dirty="0"/>
              <a:t>EDVAC</a:t>
            </a:r>
            <a:r>
              <a:rPr lang="zh-CN" altLang="en-US" dirty="0"/>
              <a:t>的专利，只拿到了</a:t>
            </a:r>
            <a:r>
              <a:rPr lang="en-US" altLang="zh-CN" dirty="0"/>
              <a:t>ENIAC</a:t>
            </a:r>
            <a:r>
              <a:rPr lang="zh-CN" altLang="en-US" dirty="0"/>
              <a:t>的，而后又被驳回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79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*世界上第一台电子计算机其实是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ABC(Atanasoff-Berry Computer,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阿塔纳索夫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贝瑞计算机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是世界上第一台电子计算机，为爱荷华州立大学的约翰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文森特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阿坦那索夫（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 Vincent Atanasoff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）和他的研究生克利福特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贝瑞（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Clifford Berry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年间开发。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*设计目标是能够解含有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个未知数的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线性方程组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一台机器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0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ENIAC”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的发明者之一莫科里在阿坦纳索夫家借住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天，借此机会盗取了研究成果及想法，之后与埃克特一起制造了“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ENIAC”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并申请了专利，被世人称为“现代计算机之父”而阿坦纳索夫并未重视自己的重大发明“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，学校也没有重视此项发明，并拆掉了“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。后经过美国法院判决，推翻并吊销了莫科里的专利，现代计算机的基本想法是来自约翰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文森特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阿坦纳索夫。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*“螳螂捕蝉，黄雀在后”，黄雀是冯诺依曼，螳螂是毛奇莱和艾克特，蝉是阿塔纳索夫（学者风范，佛系）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03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*计算机的发展是一个庞大的系统工程，是技术革新</a:t>
            </a:r>
            <a:r>
              <a:rPr lang="en-US" altLang="zh-CN" dirty="0"/>
              <a:t>/</a:t>
            </a:r>
            <a:r>
              <a:rPr lang="zh-CN" altLang="en-US" dirty="0"/>
              <a:t>商业竞争的结果</a:t>
            </a:r>
            <a:endParaRPr lang="en-US" altLang="zh-CN" dirty="0"/>
          </a:p>
          <a:p>
            <a:r>
              <a:rPr lang="en-US" altLang="zh-CN" dirty="0"/>
              <a:t>*</a:t>
            </a:r>
            <a:r>
              <a:rPr lang="zh-CN" altLang="en-US" dirty="0"/>
              <a:t>中国有些东西是反过来了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2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*美国每</a:t>
            </a:r>
            <a:r>
              <a:rPr lang="en-US" altLang="zh-CN" dirty="0"/>
              <a:t>10</a:t>
            </a:r>
            <a:r>
              <a:rPr lang="zh-CN" altLang="en-US" dirty="0"/>
              <a:t>年要进行一次人口普查，</a:t>
            </a:r>
            <a:r>
              <a:rPr lang="en-US" altLang="zh-CN" dirty="0"/>
              <a:t>1880</a:t>
            </a:r>
            <a:r>
              <a:rPr lang="zh-CN" altLang="en-US" dirty="0"/>
              <a:t>年人口急剧增加，完成普查需要</a:t>
            </a:r>
            <a:r>
              <a:rPr lang="en-US" altLang="zh-CN" dirty="0"/>
              <a:t>7.5</a:t>
            </a:r>
            <a:r>
              <a:rPr lang="zh-CN" altLang="en-US" dirty="0"/>
              <a:t>年，政府拿出一大笔奖金，希望有人发明自动化处理制表的机器。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霍勒里斯发明机械制表机，并创建“制表机器公司”，后转手和重组为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主导着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50~60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年代的计算机发展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648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>
              <a:defRPr/>
            </a:pPr>
            <a:r>
              <a:rPr lang="zh-CN" altLang="en-US" sz="1200" b="1" dirty="0">
                <a:solidFill>
                  <a:srgbClr val="0070C0"/>
                </a:solidFill>
                <a:latin typeface="+mn-ea"/>
                <a:ea typeface="+mn-ea"/>
              </a:rPr>
              <a:t>*个人计算机时代正是个英雄辈出的时代！这个时代属于</a:t>
            </a:r>
            <a:r>
              <a:rPr lang="en-US" altLang="en-US" sz="1200" b="1" dirty="0">
                <a:solidFill>
                  <a:srgbClr val="0070C0"/>
                </a:solidFill>
                <a:latin typeface="+mn-ea"/>
                <a:ea typeface="+mn-ea"/>
              </a:rPr>
              <a:t>Intel</a:t>
            </a:r>
            <a:r>
              <a:rPr lang="zh-CN" altLang="en-US" sz="1200" b="1" dirty="0">
                <a:solidFill>
                  <a:srgbClr val="0070C0"/>
                </a:solidFill>
                <a:latin typeface="+mn-ea"/>
                <a:ea typeface="+mn-ea"/>
              </a:rPr>
              <a:t>，</a:t>
            </a:r>
            <a:r>
              <a:rPr lang="en-US" altLang="en-US" sz="1200" b="1" dirty="0">
                <a:solidFill>
                  <a:srgbClr val="0070C0"/>
                </a:solidFill>
                <a:latin typeface="+mn-ea"/>
                <a:ea typeface="+mn-ea"/>
              </a:rPr>
              <a:t>Microsoft</a:t>
            </a:r>
            <a:r>
              <a:rPr lang="zh-CN" altLang="en-US" sz="1200" b="1" dirty="0">
                <a:solidFill>
                  <a:srgbClr val="0070C0"/>
                </a:solidFill>
                <a:latin typeface="+mn-ea"/>
                <a:ea typeface="+mn-ea"/>
              </a:rPr>
              <a:t>，</a:t>
            </a:r>
            <a:r>
              <a:rPr lang="en-US" altLang="en-US" sz="1200" b="1" dirty="0">
                <a:solidFill>
                  <a:srgbClr val="0070C0"/>
                </a:solidFill>
                <a:latin typeface="+mn-ea"/>
                <a:ea typeface="+mn-ea"/>
              </a:rPr>
              <a:t>Apple</a:t>
            </a:r>
            <a:r>
              <a:rPr lang="zh-CN" altLang="en-US" sz="1200" b="1" dirty="0">
                <a:solidFill>
                  <a:srgbClr val="0070C0"/>
                </a:solidFill>
                <a:latin typeface="+mn-ea"/>
                <a:ea typeface="+mn-ea"/>
              </a:rPr>
              <a:t>，</a:t>
            </a:r>
            <a:r>
              <a:rPr lang="en-US" altLang="en-US" sz="1200" b="1" dirty="0">
                <a:solidFill>
                  <a:srgbClr val="0070C0"/>
                </a:solidFill>
                <a:latin typeface="+mn-ea"/>
                <a:ea typeface="+mn-ea"/>
              </a:rPr>
              <a:t>IBM</a:t>
            </a:r>
            <a:r>
              <a:rPr lang="zh-CN" altLang="en-US" sz="1200" b="1" dirty="0">
                <a:solidFill>
                  <a:srgbClr val="0070C0"/>
                </a:solidFill>
                <a:latin typeface="+mn-ea"/>
                <a:ea typeface="+mn-ea"/>
              </a:rPr>
              <a:t>，</a:t>
            </a:r>
            <a:r>
              <a:rPr lang="en-US" altLang="en-US" sz="1200" b="1" dirty="0">
                <a:solidFill>
                  <a:srgbClr val="0070C0"/>
                </a:solidFill>
                <a:latin typeface="+mn-ea"/>
                <a:ea typeface="+mn-ea"/>
              </a:rPr>
              <a:t>HP……</a:t>
            </a:r>
            <a:endParaRPr lang="zh-CN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35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*肖克利是一个优秀的科学家，但不是一个好的管理者；</a:t>
            </a:r>
            <a:endParaRPr lang="en-US" altLang="zh-CN" dirty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*仙童的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Jean A. 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Hoerni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发明了平面处理技术，极大降低了半导体器件的价格；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*乔布斯说的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16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先前已经有军用微处理器，包括</a:t>
            </a:r>
            <a:r>
              <a:rPr lang="en-US" altLang="zh-CN" dirty="0"/>
              <a:t>F14</a:t>
            </a:r>
            <a:r>
              <a:rPr lang="zh-CN" altLang="en-US" dirty="0"/>
              <a:t>熊猫战机中的数据计算机</a:t>
            </a:r>
            <a:r>
              <a:rPr lang="en-US" altLang="zh-CN" dirty="0"/>
              <a:t>(6</a:t>
            </a:r>
            <a:r>
              <a:rPr lang="zh-CN" altLang="en-US" dirty="0"/>
              <a:t>颗芯片</a:t>
            </a:r>
            <a:r>
              <a:rPr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67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</a:t>
            </a:r>
            <a:r>
              <a:rPr lang="en-US" altLang="zh-CN" dirty="0"/>
              <a:t>9</a:t>
            </a:r>
            <a:r>
              <a:rPr lang="zh-CN" altLang="en-US" dirty="0"/>
              <a:t>个有效数后才会出错，且概率是</a:t>
            </a:r>
            <a:r>
              <a:rPr lang="en-US" altLang="zh-CN" dirty="0"/>
              <a:t>90</a:t>
            </a:r>
            <a:r>
              <a:rPr lang="zh-CN" altLang="en-US" dirty="0"/>
              <a:t>亿分之一，解决问题只要花费几十万美元；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IBM</a:t>
            </a:r>
            <a:r>
              <a:rPr lang="zh-CN" altLang="en-US" dirty="0"/>
              <a:t>：每天</a:t>
            </a:r>
            <a:r>
              <a:rPr lang="en-US" altLang="zh-CN" dirty="0"/>
              <a:t>15</a:t>
            </a:r>
            <a:r>
              <a:rPr lang="zh-CN" altLang="en-US" dirty="0"/>
              <a:t>分钟</a:t>
            </a:r>
            <a:r>
              <a:rPr lang="en-US" altLang="zh-CN" dirty="0"/>
              <a:t>+</a:t>
            </a:r>
            <a:r>
              <a:rPr lang="zh-CN" altLang="en-US" dirty="0"/>
              <a:t>每秒</a:t>
            </a:r>
            <a:r>
              <a:rPr lang="en-US" altLang="zh-CN" dirty="0"/>
              <a:t>5000</a:t>
            </a:r>
            <a:r>
              <a:rPr lang="zh-CN" altLang="en-US" dirty="0"/>
              <a:t>次除法</a:t>
            </a:r>
            <a:r>
              <a:rPr lang="en-US" altLang="zh-CN" dirty="0"/>
              <a:t>=24</a:t>
            </a:r>
            <a:r>
              <a:rPr lang="zh-CN" altLang="en-US" dirty="0"/>
              <a:t>天出一次错！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6</a:t>
            </a:r>
            <a:r>
              <a:rPr lang="zh-CN" altLang="en-US" dirty="0"/>
              <a:t>周损失</a:t>
            </a:r>
            <a:r>
              <a:rPr lang="en-US" altLang="zh-CN" dirty="0"/>
              <a:t>4.75</a:t>
            </a:r>
            <a:r>
              <a:rPr lang="zh-CN" altLang="en-US" dirty="0"/>
              <a:t>亿美元</a:t>
            </a:r>
            <a:endParaRPr lang="en-US" altLang="zh-CN" dirty="0"/>
          </a:p>
          <a:p>
            <a:r>
              <a:rPr lang="zh-CN" altLang="en-US" dirty="0"/>
              <a:t>*想要生存，就必须敏感地感受变化，拥抱变化，采取行动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41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不同在于计组有更多软件的内容</a:t>
            </a:r>
            <a:endParaRPr lang="en-US" altLang="zh-CN" dirty="0"/>
          </a:p>
          <a:p>
            <a:r>
              <a:rPr lang="zh-CN" altLang="en-US" dirty="0"/>
              <a:t>不能运行</a:t>
            </a:r>
            <a:r>
              <a:rPr lang="en-US" altLang="zh-CN" dirty="0"/>
              <a:t>Windows </a:t>
            </a:r>
            <a:r>
              <a:rPr lang="zh-CN" altLang="en-US" dirty="0"/>
              <a:t>因为需要</a:t>
            </a:r>
            <a:r>
              <a:rPr lang="en-US" altLang="zh-CN" dirty="0"/>
              <a:t>x86</a:t>
            </a:r>
            <a:r>
              <a:rPr lang="zh-CN" altLang="en-US" dirty="0"/>
              <a:t>架构支持 而手机是</a:t>
            </a:r>
            <a:r>
              <a:rPr lang="en-US" altLang="zh-CN" dirty="0"/>
              <a:t>ARM</a:t>
            </a:r>
            <a:r>
              <a:rPr lang="zh-CN" altLang="en-US" dirty="0"/>
              <a:t>架构 指令集架构不同</a:t>
            </a:r>
            <a:endParaRPr lang="en-US" altLang="zh-CN" dirty="0"/>
          </a:p>
          <a:p>
            <a:r>
              <a:rPr lang="zh-CN" altLang="en-US" dirty="0"/>
              <a:t>处理器设计 从头开始设计难度是很大的 只有少数公司能做 但设计方面有很好的基础 核心的底层部件已经设计好了 有</a:t>
            </a:r>
            <a:r>
              <a:rPr lang="en-US" altLang="zh-CN" dirty="0"/>
              <a:t>IP</a:t>
            </a:r>
            <a:r>
              <a:rPr lang="zh-CN" altLang="en-US" dirty="0"/>
              <a:t>核 可以买 然后根据实际需要增加应用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77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第一台个人计算机也有争议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39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0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*沃兹的是苹果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*苹果</a:t>
            </a:r>
            <a:r>
              <a:rPr lang="en-US" altLang="zh-CN" dirty="0"/>
              <a:t>II</a:t>
            </a:r>
            <a:r>
              <a:rPr lang="zh-CN" altLang="en-US" dirty="0"/>
              <a:t>引起了轰动，苹果成为个人计算机最成功的的公司，乔布斯登上</a:t>
            </a:r>
            <a:r>
              <a:rPr lang="en-US" altLang="zh-CN" dirty="0"/>
              <a:t>《</a:t>
            </a:r>
            <a:r>
              <a:rPr lang="zh-CN" altLang="en-US" dirty="0"/>
              <a:t>时代</a:t>
            </a:r>
            <a:r>
              <a:rPr lang="en-US" altLang="zh-CN" dirty="0"/>
              <a:t>》</a:t>
            </a:r>
            <a:r>
              <a:rPr lang="zh-CN" altLang="en-US" dirty="0"/>
              <a:t>封面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6502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后来仍被用于文曲星、小霸王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774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*大量</a:t>
            </a:r>
            <a:r>
              <a:rPr lang="en-US" altLang="zh-CN" dirty="0"/>
              <a:t>IBM-PC</a:t>
            </a:r>
            <a:r>
              <a:rPr lang="zh-CN" altLang="en-US" dirty="0"/>
              <a:t>的克隆产品问世，</a:t>
            </a:r>
            <a:r>
              <a:rPr lang="en-US" altLang="zh-CN" dirty="0"/>
              <a:t>PC</a:t>
            </a:r>
            <a:r>
              <a:rPr lang="zh-CN" altLang="en-US" dirty="0"/>
              <a:t>机价格一泻千里</a:t>
            </a:r>
            <a:endParaRPr lang="en-US" altLang="zh-CN" dirty="0"/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IBM-PC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让苹果面临空前的生存危机，乔布斯引入图像用户界面，推出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Macintosh</a:t>
            </a: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Macintosh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比起来，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IBM-PC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就土得掉渣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理念也是抄袭：参观施乐公司研究中心的用户图像界面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*施乐</a:t>
            </a:r>
            <a:r>
              <a:rPr lang="en-US" altLang="zh-CN" dirty="0"/>
              <a:t>Alto</a:t>
            </a:r>
            <a:r>
              <a:rPr lang="zh-CN" altLang="en-US" dirty="0"/>
              <a:t>在</a:t>
            </a:r>
            <a:r>
              <a:rPr lang="en-US" altLang="zh-CN" dirty="0"/>
              <a:t>1973</a:t>
            </a:r>
            <a:r>
              <a:rPr lang="zh-CN" altLang="en-US" dirty="0"/>
              <a:t>年就出来了，但一直没有市场化：鼠标、软盘、移动内存；施乐现在的市值只有苹果的</a:t>
            </a:r>
            <a:r>
              <a:rPr lang="en-US" altLang="zh-CN" dirty="0"/>
              <a:t>1/100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391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36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71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</a:t>
            </a:r>
            <a:r>
              <a:rPr lang="en-US" altLang="zh-CN" dirty="0"/>
              <a:t>Intel</a:t>
            </a:r>
            <a:r>
              <a:rPr lang="zh-CN" altLang="en-US" dirty="0"/>
              <a:t>处理器的程序不能在</a:t>
            </a:r>
            <a:r>
              <a:rPr lang="en-US" altLang="zh-CN" dirty="0"/>
              <a:t>ARM</a:t>
            </a:r>
            <a:r>
              <a:rPr lang="zh-CN" altLang="en-US" dirty="0"/>
              <a:t>上运行，</a:t>
            </a:r>
            <a:r>
              <a:rPr lang="en-US" altLang="zh-CN" dirty="0"/>
              <a:t>Windows</a:t>
            </a:r>
            <a:r>
              <a:rPr lang="zh-CN" altLang="en-US" dirty="0"/>
              <a:t>的程序也不能在</a:t>
            </a:r>
            <a:r>
              <a:rPr lang="en-US" altLang="zh-CN" dirty="0"/>
              <a:t>Linux</a:t>
            </a:r>
            <a:r>
              <a:rPr lang="zh-CN" altLang="en-US" dirty="0"/>
              <a:t>下执行，</a:t>
            </a:r>
            <a:r>
              <a:rPr lang="en-US" altLang="zh-CN" dirty="0"/>
              <a:t>PC</a:t>
            </a:r>
            <a:r>
              <a:rPr lang="zh-CN" altLang="en-US" dirty="0"/>
              <a:t>必须采用</a:t>
            </a:r>
            <a:r>
              <a:rPr lang="en-US" altLang="zh-CN" dirty="0"/>
              <a:t>intel</a:t>
            </a:r>
            <a:r>
              <a:rPr lang="zh-CN" altLang="en-US" dirty="0"/>
              <a:t>的处理器、微软的操作系统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Andy</a:t>
            </a:r>
            <a:r>
              <a:rPr lang="zh-CN" altLang="en-US" dirty="0"/>
              <a:t>是</a:t>
            </a:r>
            <a:r>
              <a:rPr lang="en-US" altLang="zh-CN" dirty="0"/>
              <a:t>Intel</a:t>
            </a:r>
            <a:r>
              <a:rPr lang="zh-CN" altLang="en-US" dirty="0"/>
              <a:t>的前</a:t>
            </a:r>
            <a:r>
              <a:rPr lang="en-US" altLang="zh-CN" dirty="0"/>
              <a:t>CEO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190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公司曾有能力挑战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wintel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*几位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成员组的会员正在讨论给这个新的语言取什么名字，当时他们正在咖啡馆喝着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爪哇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咖啡，有一个人灵机一动说就叫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Java</a:t>
            </a:r>
            <a:r>
              <a:rPr lang="zh-CN" altLang="en-US" dirty="0"/>
              <a:t>编写的程序不再依赖具体的操作系统和处理器，可以在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等处理器上运行</a:t>
            </a:r>
            <a:endParaRPr lang="en-US" altLang="zh-CN" dirty="0"/>
          </a:p>
          <a:p>
            <a:r>
              <a:rPr lang="zh-CN" altLang="en-US" dirty="0"/>
              <a:t>*然而</a:t>
            </a:r>
            <a:r>
              <a:rPr lang="en-US" altLang="zh-CN" dirty="0"/>
              <a:t>Sun</a:t>
            </a:r>
            <a:r>
              <a:rPr lang="zh-CN" altLang="en-US" dirty="0"/>
              <a:t>一直没有找到通过</a:t>
            </a:r>
            <a:r>
              <a:rPr lang="en-US" altLang="zh-CN" dirty="0"/>
              <a:t>java</a:t>
            </a:r>
            <a:r>
              <a:rPr lang="zh-CN" altLang="en-US" dirty="0"/>
              <a:t>盈利的方法，随着</a:t>
            </a:r>
            <a:r>
              <a:rPr lang="en-US" altLang="zh-CN" dirty="0"/>
              <a:t>x86</a:t>
            </a:r>
            <a:r>
              <a:rPr lang="zh-CN" altLang="en-US" dirty="0"/>
              <a:t>性能的提升，</a:t>
            </a:r>
            <a:r>
              <a:rPr lang="en-US" altLang="zh-CN" dirty="0"/>
              <a:t>sun</a:t>
            </a:r>
            <a:r>
              <a:rPr lang="zh-CN" altLang="en-US" dirty="0"/>
              <a:t>公司日渐衰落，后被</a:t>
            </a:r>
            <a:r>
              <a:rPr lang="en-US" altLang="zh-CN" dirty="0"/>
              <a:t>Oracle</a:t>
            </a:r>
            <a:r>
              <a:rPr lang="zh-CN" altLang="en-US" dirty="0"/>
              <a:t>买去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29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*Intel</a:t>
            </a:r>
            <a:r>
              <a:rPr lang="zh-CN" altLang="en-US" dirty="0"/>
              <a:t>、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联发科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、高通、英伟达、</a:t>
            </a:r>
            <a:r>
              <a:rPr lang="en-US" altLang="zh-CN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</a:t>
            </a:r>
            <a:r>
              <a:rPr lang="zh-CN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、三星、海思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263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*难：从头设计一款处理器非常难</a:t>
            </a:r>
            <a:endParaRPr lang="en-US" altLang="zh-CN" dirty="0"/>
          </a:p>
          <a:p>
            <a:r>
              <a:rPr lang="zh-CN" altLang="en-US" dirty="0"/>
              <a:t>*不难：可以买到</a:t>
            </a:r>
            <a:r>
              <a:rPr lang="en-US" altLang="zh-CN" dirty="0"/>
              <a:t>IP</a:t>
            </a:r>
            <a:r>
              <a:rPr lang="zh-CN" altLang="en-US" dirty="0"/>
              <a:t>核，如</a:t>
            </a:r>
            <a:r>
              <a:rPr lang="en-US" altLang="zh-CN" dirty="0"/>
              <a:t>ARM</a:t>
            </a:r>
            <a:r>
              <a:rPr lang="zh-CN" altLang="en-US" dirty="0"/>
              <a:t>、</a:t>
            </a:r>
            <a:r>
              <a:rPr lang="en-US" altLang="zh-CN" dirty="0"/>
              <a:t>MIPS</a:t>
            </a:r>
            <a:r>
              <a:rPr lang="zh-CN" altLang="en-US" dirty="0"/>
              <a:t>、</a:t>
            </a:r>
            <a:r>
              <a:rPr lang="en-US" altLang="zh-CN" dirty="0"/>
              <a:t>PowerPC</a:t>
            </a:r>
            <a:r>
              <a:rPr lang="zh-CN" altLang="en-US" dirty="0"/>
              <a:t>、</a:t>
            </a:r>
            <a:r>
              <a:rPr lang="en-US" altLang="zh-CN" dirty="0" err="1"/>
              <a:t>Xtensa</a:t>
            </a:r>
            <a:r>
              <a:rPr lang="zh-CN" altLang="en-US" dirty="0"/>
              <a:t>等，给配一些外围的东西，就可以做出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913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QPI(Quick Path Interconnect)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最新推出的点对点互连技术，用于处理器</a:t>
            </a:r>
            <a:r>
              <a:rPr lang="en-US" altLang="zh-CN" dirty="0"/>
              <a:t>-</a:t>
            </a:r>
            <a:r>
              <a:rPr lang="zh-CN" altLang="en-US" dirty="0"/>
              <a:t>处理器、处理器</a:t>
            </a:r>
            <a:r>
              <a:rPr lang="en-US" altLang="zh-CN" dirty="0"/>
              <a:t>-</a:t>
            </a:r>
            <a:r>
              <a:rPr lang="zh-CN" altLang="en-US" dirty="0"/>
              <a:t>北桥的直接互连，替代传统的前端总线</a:t>
            </a:r>
            <a:r>
              <a:rPr lang="en-US" altLang="zh-CN" dirty="0"/>
              <a:t>(FSB, Front side bus)</a:t>
            </a:r>
            <a:r>
              <a:rPr lang="zh-CN" altLang="en-US" dirty="0"/>
              <a:t>，速度是</a:t>
            </a:r>
            <a:r>
              <a:rPr lang="en-US" altLang="zh-CN" dirty="0"/>
              <a:t>FSB 1600MHz</a:t>
            </a:r>
            <a:r>
              <a:rPr lang="zh-CN" altLang="en-US" dirty="0"/>
              <a:t>的两倍</a:t>
            </a:r>
            <a:endParaRPr lang="en-US" altLang="zh-CN" dirty="0"/>
          </a:p>
          <a:p>
            <a:r>
              <a:rPr lang="en-US" altLang="zh-CN" dirty="0"/>
              <a:t>PCI</a:t>
            </a:r>
            <a:r>
              <a:rPr lang="zh-CN" altLang="en-US" dirty="0"/>
              <a:t>：</a:t>
            </a:r>
            <a:r>
              <a:rPr lang="en-US" altLang="zh-CN" dirty="0"/>
              <a:t>Peripheral component interconnect</a:t>
            </a:r>
            <a:r>
              <a:rPr lang="zh-CN" altLang="en-US" dirty="0"/>
              <a:t>，</a:t>
            </a:r>
            <a:r>
              <a:rPr lang="en-US" altLang="zh-CN" dirty="0"/>
              <a:t>Intel 1992</a:t>
            </a:r>
            <a:r>
              <a:rPr lang="zh-CN" altLang="en-US" dirty="0"/>
              <a:t>年提出</a:t>
            </a:r>
            <a:endParaRPr lang="en-US" altLang="zh-CN" dirty="0"/>
          </a:p>
          <a:p>
            <a:r>
              <a:rPr lang="en-US" altLang="zh-CN" dirty="0"/>
              <a:t>SATA</a:t>
            </a:r>
            <a:r>
              <a:rPr lang="zh-CN" altLang="en-US" dirty="0"/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Advanced Technology Attachment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，取代了传统的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，减少针脚和引线、支持热拔插、传输速度快、执行效率高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Media Interface(Intel)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VGA</a:t>
            </a:r>
            <a:r>
              <a:rPr lang="zh-CN" altLang="en-US" dirty="0"/>
              <a:t>是老的显式接口，传输模拟信号</a:t>
            </a:r>
            <a:endParaRPr lang="en-US" altLang="zh-CN" dirty="0"/>
          </a:p>
          <a:p>
            <a:r>
              <a:rPr lang="en-US" altLang="zh-CN" dirty="0"/>
              <a:t>DVI</a:t>
            </a:r>
            <a:r>
              <a:rPr lang="zh-CN" altLang="en-US" dirty="0"/>
              <a:t>：</a:t>
            </a:r>
            <a:r>
              <a:rPr lang="en-US" altLang="zh-CN" dirty="0"/>
              <a:t>Digital video interface</a:t>
            </a:r>
          </a:p>
          <a:p>
            <a:r>
              <a:rPr lang="en-US" altLang="zh-CN" dirty="0"/>
              <a:t>HDMI</a:t>
            </a:r>
            <a:r>
              <a:rPr lang="zh-CN" altLang="en-US" dirty="0"/>
              <a:t>：更小、更高品质（无损）、同时传输音频和视频、线缆可以更长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882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688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33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垂直整合时代：更需要对处理器和软件都熟悉的复合型人才！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55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99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年：惠普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业务运营利润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亿美金；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亿美金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1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25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27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016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一条指令对于一种简单的运算，不同指令的组合完成复杂功能的程序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8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*服务器：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PC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</a:p>
          <a:p>
            <a:r>
              <a:rPr lang="zh-CN" altLang="en-US" dirty="0"/>
              <a:t>*手机平板：高通、</a:t>
            </a:r>
            <a:r>
              <a:rPr lang="en-US" altLang="zh-CN" dirty="0"/>
              <a:t>TI</a:t>
            </a:r>
            <a:r>
              <a:rPr lang="zh-CN" altLang="en-US" dirty="0"/>
              <a:t>、飞思卡尔、三星、苹果、英伟达、华为</a:t>
            </a:r>
            <a:endParaRPr lang="en-US" altLang="zh-CN" dirty="0"/>
          </a:p>
          <a:p>
            <a:r>
              <a:rPr lang="en-US" altLang="zh-CN" dirty="0"/>
              <a:t>Intel</a:t>
            </a:r>
            <a:r>
              <a:rPr lang="zh-CN" altLang="en-US" dirty="0"/>
              <a:t>和高通 做广告针对消费者 说明地位很高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12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  <a:r>
              <a:rPr lang="zh-CN" altLang="en-US" dirty="0"/>
              <a:t>与专用数字电路不同，这台硬件如果不配上软件就什么都做不了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88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*软件的编写直接面向硬件系统，即使同一家公司的不同产品，它们的软件都不是通用的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ISA</a:t>
            </a:r>
            <a:r>
              <a:rPr lang="zh-CN" altLang="en-US" dirty="0"/>
              <a:t>：包括一套指令集和一些寄存器，程序员知道它们就可以编程；而硬件设计者则必须在一定的</a:t>
            </a:r>
            <a:r>
              <a:rPr lang="en-US" altLang="zh-CN" dirty="0"/>
              <a:t>ISA</a:t>
            </a:r>
            <a:r>
              <a:rPr lang="zh-CN" altLang="en-US" dirty="0"/>
              <a:t>规定下设计硬件电路</a:t>
            </a:r>
            <a:endParaRPr lang="en-US" altLang="zh-CN" dirty="0"/>
          </a:p>
          <a:p>
            <a:r>
              <a:rPr lang="en-US" altLang="zh-CN" dirty="0"/>
              <a:t>*Intel</a:t>
            </a:r>
            <a:r>
              <a:rPr lang="zh-CN" altLang="en-US" dirty="0"/>
              <a:t>和</a:t>
            </a:r>
            <a:r>
              <a:rPr lang="en-US" altLang="zh-CN" dirty="0"/>
              <a:t>AMD</a:t>
            </a:r>
            <a:r>
              <a:rPr lang="zh-CN" altLang="en-US" dirty="0"/>
              <a:t>都是基于</a:t>
            </a:r>
            <a:r>
              <a:rPr lang="en-US" altLang="zh-CN" dirty="0"/>
              <a:t>x86</a:t>
            </a:r>
            <a:r>
              <a:rPr lang="zh-CN" altLang="en-US" dirty="0"/>
              <a:t>指令集，手机程序大多基于</a:t>
            </a:r>
            <a:r>
              <a:rPr lang="en-US" altLang="zh-CN" dirty="0"/>
              <a:t>ARM</a:t>
            </a:r>
            <a:r>
              <a:rPr lang="zh-CN" altLang="en-US" dirty="0"/>
              <a:t>指令集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6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*比喻：</a:t>
            </a:r>
            <a:r>
              <a:rPr lang="en-US" altLang="zh-CN" dirty="0"/>
              <a:t>ISA</a:t>
            </a:r>
            <a:r>
              <a:rPr lang="zh-CN" altLang="en-US" dirty="0"/>
              <a:t>是灯泡的使用说明，微架构是灯泡的设计图，物理实现是制造灯泡</a:t>
            </a:r>
          </a:p>
          <a:p>
            <a:r>
              <a:rPr lang="zh-CN" altLang="en-US" dirty="0"/>
              <a:t>*微架构其实就是通常所说的内核，一个处理器除了内核还需要</a:t>
            </a:r>
            <a:r>
              <a:rPr lang="en-US" altLang="zh-CN" dirty="0"/>
              <a:t>IO</a:t>
            </a:r>
            <a:r>
              <a:rPr lang="zh-CN" altLang="en-US" dirty="0"/>
              <a:t>、电源、时钟、</a:t>
            </a:r>
            <a:r>
              <a:rPr lang="en-US" altLang="zh-CN" dirty="0"/>
              <a:t>Cache</a:t>
            </a:r>
            <a:r>
              <a:rPr lang="zh-CN" altLang="en-US" dirty="0"/>
              <a:t>、</a:t>
            </a:r>
            <a:r>
              <a:rPr lang="en-US" altLang="zh-CN" dirty="0"/>
              <a:t>SRAM</a:t>
            </a:r>
            <a:r>
              <a:rPr lang="zh-CN" altLang="en-US" dirty="0"/>
              <a:t>、外设控制等，同一种微架构可以做出多种型号处理器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75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龙芯处理器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个指令，其中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个来自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个来自龙芯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44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越高，理论上每秒执行的指令数越多，但实际执行数少于理论值：并行性、通信效率、总线冲突等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Microprocessor without interlocked piped stages architecture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230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*</a:t>
            </a:r>
            <a:r>
              <a:rPr lang="zh-CN" altLang="en-US" dirty="0"/>
              <a:t>芯片集成度越高，单位面积的功耗越大，但总功耗越小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52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*软件开发环境与处理器的关系就好比手柄与游戏机</a:t>
            </a:r>
            <a:endParaRPr lang="en-US" altLang="zh-CN" dirty="0"/>
          </a:p>
          <a:p>
            <a:r>
              <a:rPr lang="zh-CN" altLang="en-US" dirty="0"/>
              <a:t>*当人们一旦习惯了某件事情，再改变就很难了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148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</a:t>
            </a:r>
            <a:r>
              <a:rPr lang="en-US" altLang="zh-CN" dirty="0"/>
              <a:t>95</a:t>
            </a:r>
            <a:r>
              <a:rPr lang="zh-CN" altLang="en-US" dirty="0"/>
              <a:t>年奔腾</a:t>
            </a:r>
            <a:r>
              <a:rPr lang="en-US" altLang="zh-CN" dirty="0"/>
              <a:t>pro</a:t>
            </a:r>
            <a:r>
              <a:rPr lang="zh-CN" altLang="en-US" dirty="0"/>
              <a:t>刚出来的时候可以卖几千块，一台机器</a:t>
            </a:r>
            <a:r>
              <a:rPr lang="en-US" altLang="zh-CN" dirty="0"/>
              <a:t>1</a:t>
            </a:r>
            <a:r>
              <a:rPr lang="zh-CN" altLang="en-US" dirty="0"/>
              <a:t>万多</a:t>
            </a:r>
            <a:endParaRPr lang="en-US" altLang="zh-CN" dirty="0"/>
          </a:p>
          <a:p>
            <a:r>
              <a:rPr lang="zh-CN" altLang="en-US" dirty="0"/>
              <a:t>*嵌入式处理器竞争激烈，</a:t>
            </a:r>
            <a:r>
              <a:rPr lang="en-US" altLang="zh-CN" dirty="0"/>
              <a:t>PC</a:t>
            </a:r>
            <a:r>
              <a:rPr lang="zh-CN" altLang="en-US" dirty="0"/>
              <a:t>处理器竞争缓和</a:t>
            </a:r>
            <a:endParaRPr lang="en-US" altLang="zh-CN" dirty="0"/>
          </a:p>
          <a:p>
            <a:r>
              <a:rPr lang="zh-CN" altLang="en-US" dirty="0"/>
              <a:t>*生存环境：讲的是配合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61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489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Apk:ARM</a:t>
            </a:r>
            <a:r>
              <a:rPr lang="zh-CN" altLang="en-US" dirty="0"/>
              <a:t>的指令集</a:t>
            </a:r>
            <a:endParaRPr lang="en-US" altLang="zh-CN" dirty="0"/>
          </a:p>
          <a:p>
            <a:r>
              <a:rPr lang="en-US" altLang="zh-CN"/>
              <a:t>Exe:x86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48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*服务器：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PC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AMD</a:t>
            </a:r>
          </a:p>
          <a:p>
            <a:r>
              <a:rPr lang="zh-CN" altLang="en-US" dirty="0"/>
              <a:t>*手机平板：高通、</a:t>
            </a:r>
            <a:r>
              <a:rPr lang="en-US" altLang="zh-CN" dirty="0"/>
              <a:t>TI</a:t>
            </a:r>
            <a:r>
              <a:rPr lang="zh-CN" altLang="en-US" dirty="0"/>
              <a:t>、飞思卡尔、三星、苹果、英伟达、华为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5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4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*计算机不是一个科学发现，而是一个科学与工程结合的系统工程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机械计算机 </a:t>
            </a:r>
            <a:r>
              <a:rPr lang="en-US" altLang="zh-CN" dirty="0"/>
              <a:t>2 </a:t>
            </a:r>
            <a:r>
              <a:rPr lang="zh-CN" altLang="en-US" dirty="0"/>
              <a:t>冯诺依曼结构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4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</a:t>
            </a:r>
            <a:r>
              <a:rPr lang="en-US" altLang="zh-CN" dirty="0"/>
              <a:t>1812</a:t>
            </a:r>
            <a:r>
              <a:rPr lang="zh-CN" altLang="en-US" dirty="0"/>
              <a:t>年初步想法：如何用机器算出对数表？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1822</a:t>
            </a:r>
            <a:r>
              <a:rPr lang="zh-CN" altLang="en-US" dirty="0"/>
              <a:t>年制造出“差分机”，精度达</a:t>
            </a:r>
            <a:r>
              <a:rPr lang="en-US" altLang="zh-CN" dirty="0"/>
              <a:t>6</a:t>
            </a:r>
            <a:r>
              <a:rPr lang="zh-CN" altLang="en-US" dirty="0"/>
              <a:t>位小数（受制于机械加工的精度）没有完成</a:t>
            </a:r>
            <a:endParaRPr lang="en-US" altLang="zh-CN" dirty="0"/>
          </a:p>
          <a:p>
            <a:r>
              <a:rPr lang="zh-CN" altLang="en-US" dirty="0"/>
              <a:t>*后来提出“分析机”（通用数学计算机），可以按照设计者的意图，自动处理不同函数的计算；但受制于机械制造技术，没有实现，只留下</a:t>
            </a:r>
            <a:r>
              <a:rPr lang="en-US" altLang="zh-CN" dirty="0"/>
              <a:t>30</a:t>
            </a:r>
            <a:r>
              <a:rPr lang="zh-CN" altLang="en-US" dirty="0"/>
              <a:t>种方案和</a:t>
            </a:r>
            <a:r>
              <a:rPr lang="en-US" altLang="zh-CN" dirty="0"/>
              <a:t>50000</a:t>
            </a:r>
            <a:r>
              <a:rPr lang="zh-CN" altLang="en-US" dirty="0"/>
              <a:t>多张图纸</a:t>
            </a:r>
            <a:endParaRPr lang="en-US" altLang="zh-CN" dirty="0"/>
          </a:p>
          <a:p>
            <a:r>
              <a:rPr lang="zh-CN" altLang="en-US" dirty="0"/>
              <a:t>*分支可以让计算机做很多事，而不像计算器那样只能做一件事；程序的流程：顺序、分支、循环</a:t>
            </a:r>
            <a:endParaRPr lang="en-US" altLang="zh-CN" dirty="0"/>
          </a:p>
          <a:p>
            <a:r>
              <a:rPr lang="zh-CN" altLang="en-US" dirty="0"/>
              <a:t>*巴贝奇的人生就像梵高，他拉不到经费，得不到支持，他的机器在当时被认为是没有价值的、烧钱的废物，直到大半个世纪以后，人们才发现了他的价值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6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“马克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号”采用全继电器，长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英尺、高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英尺，看上去像一节列车，有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个零部件，里面的各种导线加起来总长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英里。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总耗资四五十万美元。 “马克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号”做乘法运算一次最多需要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除法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多秒。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运算速度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不算太快，但精确度很高（小数点后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*艾肯后来成了知名教授：“如果巴贝奇晚生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年，我就会实业”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819F3-8BDE-40E1-8C45-C3E4DA8560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95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B2FB6-459C-4AD3-B2A7-847A8239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E3E21-A174-40EF-98E8-50372D927BF4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6F4FD-E906-4A6A-853B-C2AD7B7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58C5F9-62FC-495F-8B60-D82CFE8E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64C3C-4A88-44C3-94FB-5F9D446337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3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2AF1B-C853-47F7-9AA0-FB56EF63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5647A-F5CB-4164-9FDC-F9CEA315C741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F0376-6987-4884-9EBE-E430AFC4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80987-6D5E-4C2E-8238-941D6032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B980A-BE54-4679-953C-D0DBD3F98DF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3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E7C28-CB86-45EA-AAEF-743FD88B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CC6C2-1036-4256-A604-0EC4896B2311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8407F-7F2B-4987-86DB-F00AB309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81F48-3646-448B-B165-0E121930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FB34F-1463-4E8C-AECD-092054CD10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0E41F567-1275-4B01-97CA-61BBD539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B5EF8-617B-4856-86DA-2D4C4DDA0FE0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2A81356E-7F9C-4098-AC78-93EBAE72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077B5EEE-3907-4EB8-B50C-F440289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D5E0A2-B870-4D53-9BF9-8666E6C43D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3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D135681-048B-4426-83A5-6F680D7AC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6162-6DAB-4175-A1B0-E4A0D591F336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0545A9E-7AF5-4E14-AEC4-2504B340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2F16188-D728-4B82-810C-8C9103CD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C20528-46D4-4996-91BA-5A93BBA8F5B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DCBF0-0D00-4188-A422-F090B137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ADD76-2D47-4B20-ABC9-B6FA1F829A3F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DAE2A7-06F5-4D64-AAD1-430514CD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3598DB-7F33-41C1-8A0D-3B94E49A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FF7686-59D8-4BA6-8665-D2FF30296F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7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8DA97-11F2-43AB-A30C-BFB7B035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DE50C-01CB-4C58-88B1-9EB6BA4B5A1D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0DC529-5B4F-445B-80B9-E222BDB8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80B42-33D7-4384-A758-EC677F3B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D17E7-4E37-4B46-BFAF-698C6EAD98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5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BDA3BB6-5891-4EED-9FCD-7BBFD008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F6467-DFF8-4ACD-9263-F5A9A11CC5A2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07C0987-3E16-4737-8678-BFA08379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5EFA021-21EE-474B-B70B-29CF8CFB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BE2462-DEAA-4EDF-874C-BB7F03D3166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1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9A01588-63B0-4E67-9C25-CE6791A5C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1FB07-5487-4F2E-81BC-E441ADB884FB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2FA373F6-45C4-4793-97E5-709B02ECC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4A9A625-C856-4C67-9740-9E1FF822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746FC-E6F5-4757-954B-27C7CC87D09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37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6097232-969E-4032-9CE2-CD7BE937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69402-BAD8-4673-B5CA-D4B5918467C2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89EF5CF-A8FF-4363-90BF-91DABC1A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CBF661F-412F-4339-B469-7A202FA6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E0F7A-09F6-4E78-B73E-8350D6F05C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9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CCA445B-FC94-4916-ADCE-99F1C920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3F7D9-A9B3-4DF1-9F03-0BDD09FA881E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E717556D-C1D6-4D16-A752-EC9812D2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46A8EC0-832F-4F3A-9002-81712144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871910-EEB8-4997-9E56-6973A36387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00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D7E9223-83B7-4E3A-BE36-A7370AC4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3E741-73C8-4052-9C0A-B2DA8B0261B5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2C60917-ED4A-4E60-B740-70CE50CA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006575D-C733-4433-BB2D-FD86E722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154F8E-0457-437D-A5C2-3D58819BED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96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5F2A41E-18E2-4F95-AFFA-F58E0BFB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4540D-3002-403A-90BF-B65CCDBFA243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B1E1507-B8F8-4026-9D3E-C54BFED9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AFA50F9-2847-46DA-A5FA-7B08D557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64581E-D884-498B-A3BC-C114648E501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87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8A120397-9623-4F5D-A830-438D8BA04A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32CF64EB-1F7C-42F7-9764-2F36900CED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415F2-B320-4F16-BA84-1FA519629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AF0F9A-8B8F-4C85-A5BB-6D41288711F1}" type="datetimeFigureOut">
              <a:rPr lang="zh-CN" altLang="en-US"/>
              <a:pPr>
                <a:defRPr/>
              </a:pPr>
              <a:t>2020-03-05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211D4-39C8-4504-AA90-E62567A9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32E3C-0A21-493E-8C7D-555DB023A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815065D-DD3B-4D62-8C99-E5A934CC394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4.jpe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>
            <a:extLst>
              <a:ext uri="{FF2B5EF4-FFF2-40B4-BE49-F238E27FC236}">
                <a16:creationId xmlns:a16="http://schemas.microsoft.com/office/drawing/2014/main" id="{3163AE8D-4435-48C2-8E49-CE04DCA15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1125538"/>
            <a:ext cx="6840537" cy="359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处理器体系结构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初步认识处理器</a:t>
            </a:r>
            <a:br>
              <a:rPr lang="zh-CN" altLang="en-US" sz="6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(Micro-processor Architecture)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霍德华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41009"/>
            <a:ext cx="457200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他在图书馆积满灰尘的书刊里发现了巴贝奇分析机的论文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74A11F-13E8-4F71-B50A-49E60F8DCE27}"/>
              </a:ext>
            </a:extLst>
          </p:cNvPr>
          <p:cNvSpPr/>
          <p:nvPr/>
        </p:nvSpPr>
        <p:spPr>
          <a:xfrm>
            <a:off x="0" y="5230773"/>
            <a:ext cx="914400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“不管今天怎样被认为是无用的知识，到后世将变成大众的知识，这就是知识的生命力”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A7356-8394-40BB-B103-0DE288FCEEF2}"/>
              </a:ext>
            </a:extLst>
          </p:cNvPr>
          <p:cNvSpPr/>
          <p:nvPr/>
        </p:nvSpPr>
        <p:spPr>
          <a:xfrm>
            <a:off x="0" y="3146053"/>
            <a:ext cx="4787781" cy="2173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万美元的资助下，艾肯研制出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 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机电式计算机，几乎就是巴贝奇分析机的翻版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立马被用于计算原子裂变过程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CAE39-0313-4A29-B34F-0C050A3A3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55" y="1633296"/>
            <a:ext cx="4452941" cy="297558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A4E1249-FA4E-4B33-AA1E-AC48FE3C39DE}"/>
              </a:ext>
            </a:extLst>
          </p:cNvPr>
          <p:cNvSpPr/>
          <p:nvPr/>
        </p:nvSpPr>
        <p:spPr>
          <a:xfrm>
            <a:off x="0" y="2122638"/>
            <a:ext cx="457200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提出要用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机电方式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，而不是纯机械方式来构造“分析机”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A45CB6-B32B-4950-A609-2C14F57814C2}"/>
              </a:ext>
            </a:extLst>
          </p:cNvPr>
          <p:cNvSpPr/>
          <p:nvPr/>
        </p:nvSpPr>
        <p:spPr>
          <a:xfrm>
            <a:off x="7199784" y="5667967"/>
            <a:ext cx="194421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4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/>
      <p:bldP spid="1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计算机原理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(1912-1954)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74A11F-13E8-4F71-B50A-49E60F8DCE27}"/>
              </a:ext>
            </a:extLst>
          </p:cNvPr>
          <p:cNvSpPr/>
          <p:nvPr/>
        </p:nvSpPr>
        <p:spPr>
          <a:xfrm>
            <a:off x="838200" y="1173865"/>
            <a:ext cx="4572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阐明计算机原理的开山之作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31B9F4-1BBB-45C1-AFF3-D4617818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26" y="1161131"/>
            <a:ext cx="3620076" cy="406806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C7D5682-6236-41C4-9D16-B2E4D5C5BFD3}"/>
              </a:ext>
            </a:extLst>
          </p:cNvPr>
          <p:cNvSpPr/>
          <p:nvPr/>
        </p:nvSpPr>
        <p:spPr>
          <a:xfrm>
            <a:off x="5521726" y="5059712"/>
            <a:ext cx="3514770" cy="99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论可计算数及其在判定问题中的应用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,1936.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73C4C5E-625C-4A7D-BACC-DC3CF0D3F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52531"/>
              </p:ext>
            </p:extLst>
          </p:nvPr>
        </p:nvGraphicFramePr>
        <p:xfrm>
          <a:off x="861814" y="1974693"/>
          <a:ext cx="36200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008">
                  <a:extLst>
                    <a:ext uri="{9D8B030D-6E8A-4147-A177-3AD203B41FA5}">
                      <a16:colId xmlns:a16="http://schemas.microsoft.com/office/drawing/2014/main" val="429740682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4220123164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2908900002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2690470931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1301508988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2658377682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3911970846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3696293104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3035815378"/>
                    </a:ext>
                  </a:extLst>
                </a:gridCol>
                <a:gridCol w="362008">
                  <a:extLst>
                    <a:ext uri="{9D8B030D-6E8A-4147-A177-3AD203B41FA5}">
                      <a16:colId xmlns:a16="http://schemas.microsoft.com/office/drawing/2014/main" val="3430122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57857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B5EAC29A-2462-47FC-B665-8D0B9CD0AB1A}"/>
              </a:ext>
            </a:extLst>
          </p:cNvPr>
          <p:cNvSpPr/>
          <p:nvPr/>
        </p:nvSpPr>
        <p:spPr>
          <a:xfrm>
            <a:off x="0" y="1804250"/>
            <a:ext cx="97160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纸带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0D3747-C771-4F10-ACF3-0F49E6B050E5}"/>
              </a:ext>
            </a:extLst>
          </p:cNvPr>
          <p:cNvSpPr/>
          <p:nvPr/>
        </p:nvSpPr>
        <p:spPr>
          <a:xfrm>
            <a:off x="1754546" y="2462002"/>
            <a:ext cx="216938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读写头指示器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6E53337-F0CF-4AFE-AAD7-D53025C2F5FE}"/>
              </a:ext>
            </a:extLst>
          </p:cNvPr>
          <p:cNvSpPr/>
          <p:nvPr/>
        </p:nvSpPr>
        <p:spPr>
          <a:xfrm rot="10800000">
            <a:off x="2411759" y="2422291"/>
            <a:ext cx="216026" cy="1823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940337-3EC5-4262-8DEF-FD56CD261BDE}"/>
              </a:ext>
            </a:extLst>
          </p:cNvPr>
          <p:cNvSpPr/>
          <p:nvPr/>
        </p:nvSpPr>
        <p:spPr>
          <a:xfrm>
            <a:off x="0" y="2886955"/>
            <a:ext cx="4855264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将复杂计算转换成非常小的机械操作过程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66084F-94DA-40CA-ABD7-57FE5557EA54}"/>
              </a:ext>
            </a:extLst>
          </p:cNvPr>
          <p:cNvSpPr/>
          <p:nvPr/>
        </p:nvSpPr>
        <p:spPr>
          <a:xfrm>
            <a:off x="0" y="3380656"/>
            <a:ext cx="552172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冯诺依曼：图灵是现代计算机设计思想的创始人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213579-DE94-4364-9204-59C63325FA78}"/>
              </a:ext>
            </a:extLst>
          </p:cNvPr>
          <p:cNvSpPr/>
          <p:nvPr/>
        </p:nvSpPr>
        <p:spPr>
          <a:xfrm>
            <a:off x="0" y="3958588"/>
            <a:ext cx="5410200" cy="2173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：现代计算机都有一个共同点：它们都是“冯诺依曼机”，都是冯诺依曼基于图灵在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年代的工作所提出的计算机的基本结构的变种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3E0362A-2DED-4E58-BC54-84F184D7548E}"/>
              </a:ext>
            </a:extLst>
          </p:cNvPr>
          <p:cNvSpPr/>
          <p:nvPr/>
        </p:nvSpPr>
        <p:spPr>
          <a:xfrm>
            <a:off x="-227560" y="2183336"/>
            <a:ext cx="137192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（存储器）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8FFC37-C875-48FD-A3A9-F48E06E97243}"/>
              </a:ext>
            </a:extLst>
          </p:cNvPr>
          <p:cNvSpPr/>
          <p:nvPr/>
        </p:nvSpPr>
        <p:spPr>
          <a:xfrm>
            <a:off x="3315633" y="2458200"/>
            <a:ext cx="137192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（指针）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34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4" grpId="0"/>
      <p:bldP spid="16" grpId="0"/>
      <p:bldP spid="8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ENIAC--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诺依曼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(1903-1957)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542453" y="2483422"/>
            <a:ext cx="349188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首席设计师：毛奇莱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首席工程师：艾科特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50252138620&amp;di=cdb6a03a24e4cc0131969d0f4f32b584&amp;imgtype=0&amp;src=http%3A%2F%2Fimg1.gtimg.com%2Fcul%2Fpics%2Fhv1%2F49%2F229%2F2223%2F144609019.jpg">
            <a:extLst>
              <a:ext uri="{FF2B5EF4-FFF2-40B4-BE49-F238E27FC236}">
                <a16:creationId xmlns:a16="http://schemas.microsoft.com/office/drawing/2014/main" id="{E8B74D7A-20CE-4F9F-AB90-883193C3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72" y="1167119"/>
            <a:ext cx="3963595" cy="27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E89E90-1727-49A8-BF4F-9F1B7CB15C7A}"/>
              </a:ext>
            </a:extLst>
          </p:cNvPr>
          <p:cNvSpPr/>
          <p:nvPr/>
        </p:nvSpPr>
        <p:spPr>
          <a:xfrm>
            <a:off x="0" y="1100238"/>
            <a:ext cx="565212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通用电子计算机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ENIAC(1946)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356DF7-4CBC-496C-BBC9-12502AB08631}"/>
              </a:ext>
            </a:extLst>
          </p:cNvPr>
          <p:cNvSpPr/>
          <p:nvPr/>
        </p:nvSpPr>
        <p:spPr>
          <a:xfrm>
            <a:off x="6368690" y="5587095"/>
            <a:ext cx="27753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第一台程序存储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电子计算机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D1119C-3B60-4CEA-8BA9-DC3825B9711E}"/>
              </a:ext>
            </a:extLst>
          </p:cNvPr>
          <p:cNvSpPr/>
          <p:nvPr/>
        </p:nvSpPr>
        <p:spPr>
          <a:xfrm>
            <a:off x="0" y="3909931"/>
            <a:ext cx="9036496" cy="163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冯诺依曼：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月，提交了著名的“关于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EDVAC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的报告草案”，提出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“存储程序”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的思想，定义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EDVAC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为五个部分：运算单元、控制单元、存储单元、输入单元、输出单元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166E28-2101-495C-AD9E-410C5D7E7915}"/>
              </a:ext>
            </a:extLst>
          </p:cNvPr>
          <p:cNvSpPr/>
          <p:nvPr/>
        </p:nvSpPr>
        <p:spPr>
          <a:xfrm>
            <a:off x="0" y="5587095"/>
            <a:ext cx="513922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划时代的报告！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2BE150-18D5-499E-9936-E9B57F87E35E}"/>
              </a:ext>
            </a:extLst>
          </p:cNvPr>
          <p:cNvSpPr/>
          <p:nvPr/>
        </p:nvSpPr>
        <p:spPr>
          <a:xfrm>
            <a:off x="2123728" y="5587095"/>
            <a:ext cx="513922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没有毛奇莱、艾科特的署名？！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93446F-C339-4D96-A037-AA715A265F0A}"/>
              </a:ext>
            </a:extLst>
          </p:cNvPr>
          <p:cNvSpPr/>
          <p:nvPr/>
        </p:nvSpPr>
        <p:spPr>
          <a:xfrm>
            <a:off x="0" y="1639591"/>
            <a:ext cx="5109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17468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个真空管、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水晶二极管、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电阻、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电容、开关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3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阿塔纳索夫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贝瑞计算机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251520" y="1241108"/>
            <a:ext cx="806489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第一台电子计算机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(1942)</a:t>
            </a:r>
          </a:p>
        </p:txBody>
      </p:sp>
      <p:pic>
        <p:nvPicPr>
          <p:cNvPr id="2050" name="Picture 2" descr="https://timgsa.baidu.com/timg?image&amp;quality=80&amp;size=b9999_10000&amp;sec=1550252922201&amp;di=233d8c00001e3ac6c5e484343ce107bb&amp;imgtype=0&amp;src=http%3A%2F%2Fa3.att.hudong.com%2F18%2F02%2F16200000194892131718023810983_s.jpg">
            <a:extLst>
              <a:ext uri="{FF2B5EF4-FFF2-40B4-BE49-F238E27FC236}">
                <a16:creationId xmlns:a16="http://schemas.microsoft.com/office/drawing/2014/main" id="{E02B0BCE-F32B-42B2-AE96-E6D6FD1D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71" y="2252663"/>
            <a:ext cx="1952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50252999768&amp;di=b16b59ad53b976969d66c14248c447fc&amp;imgtype=jpg&amp;src=http%3A%2F%2Fimg2.imgtn.bdimg.com%2Fit%2Fu%3D2104911647%2C4116940889%26fm%3D214%26gp%3D0.jpg">
            <a:extLst>
              <a:ext uri="{FF2B5EF4-FFF2-40B4-BE49-F238E27FC236}">
                <a16:creationId xmlns:a16="http://schemas.microsoft.com/office/drawing/2014/main" id="{9E90CA9F-1168-42CC-BCB4-E3E34BB2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04" y="2252664"/>
            <a:ext cx="230576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99527B4-7FF7-4BFC-A069-C59C754C85E2}"/>
              </a:ext>
            </a:extLst>
          </p:cNvPr>
          <p:cNvSpPr/>
          <p:nvPr/>
        </p:nvSpPr>
        <p:spPr>
          <a:xfrm>
            <a:off x="179511" y="2410969"/>
            <a:ext cx="4332789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现代计算机中四个最重要的基本概念：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真空管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设计运算；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采用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二进位制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，而非通常的十进位制；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采用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电容器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作为存储器，可再生而且避免错误；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进行直接的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，而非通常的数字算术。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51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阿塔纳索夫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贝瑞计算机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107504" y="1241108"/>
            <a:ext cx="5256584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日，美国明尼苏达州一家地方法院经过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次开庭审理，当众宣判：“毛奇莱和艾克特没有发明第一台计算机，只是利用了阿塔纳索夫发明中的构思。”并且判决毛奇莱和艾克特的专利无效，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ENIAC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专利是由约翰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阿塔纳索夫的发明所派生的。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55AE5D-E63C-41CA-9640-E79C8497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32" y="1522964"/>
            <a:ext cx="3529588" cy="260830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D1042A9-5F51-4D28-B82C-F2350C9C22B1}"/>
              </a:ext>
            </a:extLst>
          </p:cNvPr>
          <p:cNvSpPr/>
          <p:nvPr/>
        </p:nvSpPr>
        <p:spPr>
          <a:xfrm>
            <a:off x="107504" y="4286891"/>
            <a:ext cx="892899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理由是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阿塔纳索夫早在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年，就将他对计算机的初步构想告诉给毛奇莱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。这个判决没有人提出上诉。但是阿塔纳索夫所在的爱荷华大学并没有为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计算机申请专利，而且打官司的也不是几位计算机设计者本人，而是两家计算机公司，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Honeywell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Sperry Rand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7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民用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pic>
        <p:nvPicPr>
          <p:cNvPr id="15" name="Picture 2" descr="F:\MySpace\写书\图片\PDP-8小型机.jpg">
            <a:extLst>
              <a:ext uri="{FF2B5EF4-FFF2-40B4-BE49-F238E27FC236}">
                <a16:creationId xmlns:a16="http://schemas.microsoft.com/office/drawing/2014/main" id="{C379CF1E-7FE7-4225-998B-0D597D78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116448"/>
            <a:ext cx="20002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F:\MySpace\写书\图片\IBM 700大型机.jpg">
            <a:extLst>
              <a:ext uri="{FF2B5EF4-FFF2-40B4-BE49-F238E27FC236}">
                <a16:creationId xmlns:a16="http://schemas.microsoft.com/office/drawing/2014/main" id="{6A38EC72-83F6-4100-9E16-3BCB1B6E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116448"/>
            <a:ext cx="259715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F:\MySpace\写书\图片\PC.jpg">
            <a:extLst>
              <a:ext uri="{FF2B5EF4-FFF2-40B4-BE49-F238E27FC236}">
                <a16:creationId xmlns:a16="http://schemas.microsoft.com/office/drawing/2014/main" id="{DB6551FB-F24A-4725-8CF7-B77772458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3" y="2259323"/>
            <a:ext cx="25749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1">
            <a:extLst>
              <a:ext uri="{FF2B5EF4-FFF2-40B4-BE49-F238E27FC236}">
                <a16:creationId xmlns:a16="http://schemas.microsoft.com/office/drawing/2014/main" id="{8A574FB3-73C6-4D45-A801-03BDC231C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4045261"/>
            <a:ext cx="954107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大型机</a:t>
            </a:r>
          </a:p>
        </p:txBody>
      </p:sp>
      <p:sp>
        <p:nvSpPr>
          <p:cNvPr id="19" name="矩形 11">
            <a:extLst>
              <a:ext uri="{FF2B5EF4-FFF2-40B4-BE49-F238E27FC236}">
                <a16:creationId xmlns:a16="http://schemas.microsoft.com/office/drawing/2014/main" id="{7C5090AE-7EDE-447B-BFB4-90F28372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148" y="4045261"/>
            <a:ext cx="954107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小型机</a:t>
            </a:r>
          </a:p>
        </p:txBody>
      </p:sp>
      <p:sp>
        <p:nvSpPr>
          <p:cNvPr id="20" name="矩形 11">
            <a:extLst>
              <a:ext uri="{FF2B5EF4-FFF2-40B4-BE49-F238E27FC236}">
                <a16:creationId xmlns:a16="http://schemas.microsoft.com/office/drawing/2014/main" id="{63F353BC-7EA2-4D2F-AA8A-20823AD31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423" y="3973823"/>
            <a:ext cx="782587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90ECDC18-A5C1-4B8B-994D-87F81A63881B}"/>
              </a:ext>
            </a:extLst>
          </p:cNvPr>
          <p:cNvSpPr/>
          <p:nvPr/>
        </p:nvSpPr>
        <p:spPr bwMode="auto">
          <a:xfrm>
            <a:off x="642910" y="4759648"/>
            <a:ext cx="2100713" cy="4180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军用</a:t>
            </a:r>
            <a:endParaRPr lang="en-CA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BBD968F-D68C-4C66-B24D-0BCC3EF439F3}"/>
              </a:ext>
            </a:extLst>
          </p:cNvPr>
          <p:cNvSpPr/>
          <p:nvPr/>
        </p:nvSpPr>
        <p:spPr bwMode="auto">
          <a:xfrm>
            <a:off x="3672317" y="4759648"/>
            <a:ext cx="2100713" cy="4180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商用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科研</a:t>
            </a:r>
            <a:endParaRPr lang="en-CA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100387D6-B01F-48A3-A5AE-CEA4CB5C11F1}"/>
              </a:ext>
            </a:extLst>
          </p:cNvPr>
          <p:cNvSpPr/>
          <p:nvPr/>
        </p:nvSpPr>
        <p:spPr bwMode="auto">
          <a:xfrm>
            <a:off x="6672713" y="4759648"/>
            <a:ext cx="2100713" cy="4180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家用</a:t>
            </a:r>
            <a:endParaRPr lang="en-CA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右箭头 13">
            <a:extLst>
              <a:ext uri="{FF2B5EF4-FFF2-40B4-BE49-F238E27FC236}">
                <a16:creationId xmlns:a16="http://schemas.microsoft.com/office/drawing/2014/main" id="{18F92790-A902-46E5-AA46-34120C3C0DE3}"/>
              </a:ext>
            </a:extLst>
          </p:cNvPr>
          <p:cNvSpPr/>
          <p:nvPr/>
        </p:nvSpPr>
        <p:spPr>
          <a:xfrm>
            <a:off x="2743200" y="4902511"/>
            <a:ext cx="928688" cy="1428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右箭头 14">
            <a:extLst>
              <a:ext uri="{FF2B5EF4-FFF2-40B4-BE49-F238E27FC236}">
                <a16:creationId xmlns:a16="http://schemas.microsoft.com/office/drawing/2014/main" id="{26475FF5-B7FB-4369-B9BC-77A407A6AA86}"/>
              </a:ext>
            </a:extLst>
          </p:cNvPr>
          <p:cNvSpPr/>
          <p:nvPr/>
        </p:nvSpPr>
        <p:spPr>
          <a:xfrm>
            <a:off x="5772177" y="4902512"/>
            <a:ext cx="900085" cy="14287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6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民用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-15935" y="1187158"/>
            <a:ext cx="9144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IBM(1911~):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727912-FAA5-4F0B-B00F-09866FDCD9FD}"/>
              </a:ext>
            </a:extLst>
          </p:cNvPr>
          <p:cNvSpPr/>
          <p:nvPr/>
        </p:nvSpPr>
        <p:spPr>
          <a:xfrm>
            <a:off x="287270" y="1740518"/>
            <a:ext cx="8856730" cy="99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：在朝鲜战争的推动下，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计算机，最早大规模军用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商用的计算机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50~70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的黄金年代，在全球计算机行业罕有对手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AD61E8-24BE-4F76-BCE4-A1EB9179A5AD}"/>
              </a:ext>
            </a:extLst>
          </p:cNvPr>
          <p:cNvSpPr/>
          <p:nvPr/>
        </p:nvSpPr>
        <p:spPr>
          <a:xfrm>
            <a:off x="0" y="3205398"/>
            <a:ext cx="9144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DEC(1957~): Digital Equipment Company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AACF8C-502B-42CF-97D9-801C1FBD2977}"/>
              </a:ext>
            </a:extLst>
          </p:cNvPr>
          <p:cNvSpPr/>
          <p:nvPr/>
        </p:nvSpPr>
        <p:spPr>
          <a:xfrm>
            <a:off x="287270" y="3671237"/>
            <a:ext cx="4572762" cy="196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的第一台计算机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PDP-1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上市，它只有冰箱那么大，标志着小型机的兴起；到了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成为了与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齐名的世界第二大计算机公司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F3D01-AC18-4355-A9AD-5E9D08FD4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96" y="3288856"/>
            <a:ext cx="3810000" cy="2857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44CCCFD-B5DF-45D2-8DDA-A97B9DCA762C}"/>
              </a:ext>
            </a:extLst>
          </p:cNvPr>
          <p:cNvSpPr/>
          <p:nvPr/>
        </p:nvSpPr>
        <p:spPr>
          <a:xfrm>
            <a:off x="1691680" y="1187158"/>
            <a:ext cx="7056784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Business Machines Corporation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7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3" grpId="0"/>
      <p:bldP spid="14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民用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pic>
        <p:nvPicPr>
          <p:cNvPr id="12" name="Picture 1" descr="C:\Documents and Settings\w\My Documents\CSDN贴图\个人计算机发展历程.JPG">
            <a:extLst>
              <a:ext uri="{FF2B5EF4-FFF2-40B4-BE49-F238E27FC236}">
                <a16:creationId xmlns:a16="http://schemas.microsoft.com/office/drawing/2014/main" id="{E6A954D7-5566-4951-9BA7-656B348C7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709862"/>
            <a:ext cx="84010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3528442-A520-4FAC-AAB8-985B917DBC1A}"/>
              </a:ext>
            </a:extLst>
          </p:cNvPr>
          <p:cNvSpPr/>
          <p:nvPr/>
        </p:nvSpPr>
        <p:spPr>
          <a:xfrm>
            <a:off x="0" y="1691049"/>
            <a:ext cx="634129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年代后：个人计算机时代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英雄辈出的时代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D8C3E2-E60E-4052-A4F7-82BF18882B9C}"/>
              </a:ext>
            </a:extLst>
          </p:cNvPr>
          <p:cNvSpPr/>
          <p:nvPr/>
        </p:nvSpPr>
        <p:spPr>
          <a:xfrm>
            <a:off x="0" y="4426607"/>
            <a:ext cx="9144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英雄的角逐成就了现代计算机技术</a:t>
            </a:r>
          </a:p>
        </p:txBody>
      </p:sp>
    </p:spTree>
    <p:extLst>
      <p:ext uri="{BB962C8B-B14F-4D97-AF65-F5344CB8AC3E}">
        <p14:creationId xmlns:p14="http://schemas.microsoft.com/office/powerpoint/2010/main" val="15386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成熟的蒲公英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876706"/>
            <a:ext cx="914400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硅谷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年，“晶体管之父”肖克利在加利福尼亚创立“肖克利半导体实验室”，将半导体带来了这里，之后的几十年，这里成为了举世闻名的“硅谷”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C1408A-8274-4EA5-A612-8328E665972D}"/>
              </a:ext>
            </a:extLst>
          </p:cNvPr>
          <p:cNvSpPr/>
          <p:nvPr/>
        </p:nvSpPr>
        <p:spPr>
          <a:xfrm>
            <a:off x="0" y="3032076"/>
            <a:ext cx="55390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仙童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：“硅谷八叛将”辞职后，组建仙童半导体，在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Robert Noyce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的筹划下，业务迅速发展；后来，由于资方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管理团队的矛盾激化，“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叛将”的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个重新出逃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649190-2786-47AA-A0C0-E3E70CF4F3CD}"/>
              </a:ext>
            </a:extLst>
          </p:cNvPr>
          <p:cNvSpPr/>
          <p:nvPr/>
        </p:nvSpPr>
        <p:spPr>
          <a:xfrm>
            <a:off x="53752" y="5270197"/>
            <a:ext cx="9036496" cy="99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“仙童就像一个成熟的蒲公英，风一吹，创业精神的种子就四处飘扬。”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AMD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、国家半导体、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LSI logic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VLSI Technology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Altera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等巨头的创始人都来自仙童！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ECCB383E-EC32-4A0A-AE05-462101C2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96952"/>
            <a:ext cx="3234752" cy="218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7934735-49EE-476A-92E5-AAE3497E9C9F}"/>
              </a:ext>
            </a:extLst>
          </p:cNvPr>
          <p:cNvSpPr/>
          <p:nvPr/>
        </p:nvSpPr>
        <p:spPr>
          <a:xfrm>
            <a:off x="0" y="138625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30000"/>
              </a:spcBef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山不在高，有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仙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则名；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不在深，有硅则灵！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7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—Intel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C7DD40-8C5D-45AC-B927-331D0123015C}"/>
              </a:ext>
            </a:extLst>
          </p:cNvPr>
          <p:cNvSpPr/>
          <p:nvPr/>
        </p:nvSpPr>
        <p:spPr>
          <a:xfrm>
            <a:off x="0" y="1530083"/>
            <a:ext cx="5220072" cy="163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Robert Noyce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Gordon Moore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推出全球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第一款商用微处理器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D500BC-C147-4D02-B2B7-582E9819D0CC}"/>
              </a:ext>
            </a:extLst>
          </p:cNvPr>
          <p:cNvSpPr/>
          <p:nvPr/>
        </p:nvSpPr>
        <p:spPr>
          <a:xfrm>
            <a:off x="1094923" y="5536058"/>
            <a:ext cx="488992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(2250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4bit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108kHz)</a:t>
            </a:r>
          </a:p>
        </p:txBody>
      </p:sp>
      <p:pic>
        <p:nvPicPr>
          <p:cNvPr id="4098" name="Picture 2" descr="https://timgsa.baidu.com/timg?image&amp;quality=80&amp;size=b9999_10000&amp;sec=1550318739678&amp;di=c0b819bd73f28c3d22ecf83cf2dfbecc&amp;imgtype=0&amp;src=http%3A%2F%2Fimg2.zol.com.cn%2Fproduct%2F23_450x337%2F323%2FcemIqCjyhw02.jpg">
            <a:extLst>
              <a:ext uri="{FF2B5EF4-FFF2-40B4-BE49-F238E27FC236}">
                <a16:creationId xmlns:a16="http://schemas.microsoft.com/office/drawing/2014/main" id="{5E9A39EC-0C0B-481F-B33B-C05622ED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45" y="3251779"/>
            <a:ext cx="2197133" cy="21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B9FA3B-CFCF-485B-9471-9E6539194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24744"/>
            <a:ext cx="2150239" cy="2447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985B5C-C07A-4966-9847-289EB30E41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8"/>
          <a:stretch/>
        </p:blipFill>
        <p:spPr>
          <a:xfrm>
            <a:off x="6732240" y="3613420"/>
            <a:ext cx="2150240" cy="27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28B542-48BC-45C8-B385-999B1063F3D4}"/>
              </a:ext>
            </a:extLst>
          </p:cNvPr>
          <p:cNvSpPr/>
          <p:nvPr/>
        </p:nvSpPr>
        <p:spPr>
          <a:xfrm>
            <a:off x="3923928" y="3652168"/>
            <a:ext cx="522007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处理器的基本工作原理？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7291CD-C800-4AA3-B243-3C5C1DC9C716}"/>
              </a:ext>
            </a:extLst>
          </p:cNvPr>
          <p:cNvSpPr/>
          <p:nvPr/>
        </p:nvSpPr>
        <p:spPr>
          <a:xfrm>
            <a:off x="3923928" y="4159883"/>
            <a:ext cx="394760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当前各类处理器“存在的理由”？他们又是如何“炼成的”？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CF89FD-4272-4CAE-A355-74B97A90E76F}"/>
              </a:ext>
            </a:extLst>
          </p:cNvPr>
          <p:cNvSpPr/>
          <p:nvPr/>
        </p:nvSpPr>
        <p:spPr>
          <a:xfrm>
            <a:off x="3923928" y="5193236"/>
            <a:ext cx="522007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如何优化处理器的性能？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3F20DB-0A7A-402D-B2C6-0007B34496D4}"/>
              </a:ext>
            </a:extLst>
          </p:cNvPr>
          <p:cNvSpPr/>
          <p:nvPr/>
        </p:nvSpPr>
        <p:spPr>
          <a:xfrm>
            <a:off x="3923928" y="5629000"/>
            <a:ext cx="522007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AC7F91-00B1-4471-BC89-D17F631577B7}"/>
              </a:ext>
            </a:extLst>
          </p:cNvPr>
          <p:cNvSpPr/>
          <p:nvPr/>
        </p:nvSpPr>
        <p:spPr>
          <a:xfrm>
            <a:off x="179512" y="1196752"/>
            <a:ext cx="885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计算机组成与设计：硬件、软件接口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（第三版中文）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0D4A75-CD6B-4CE5-A4BD-9CD7824BE22C}"/>
              </a:ext>
            </a:extLst>
          </p:cNvPr>
          <p:cNvSpPr/>
          <p:nvPr/>
        </p:nvSpPr>
        <p:spPr>
          <a:xfrm>
            <a:off x="179512" y="1859177"/>
            <a:ext cx="795637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考试方式：开卷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A7B967-5A74-4924-8A96-D4252ACA0A5E}"/>
              </a:ext>
            </a:extLst>
          </p:cNvPr>
          <p:cNvSpPr/>
          <p:nvPr/>
        </p:nvSpPr>
        <p:spPr>
          <a:xfrm>
            <a:off x="179512" y="2421502"/>
            <a:ext cx="795637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与“计算机组成原理”的不同：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51021787832&amp;di=1bf0988682d2f2bd2374d61a7f203fc3&amp;imgtype=0&amp;src=http%3A%2F%2Fimgsrc.baidu.com%2Fimgad%2Fpic%2Fitem%2F359b033b5bb5c9ea458fcacede39b6003af3b39b.jpg">
            <a:extLst>
              <a:ext uri="{FF2B5EF4-FFF2-40B4-BE49-F238E27FC236}">
                <a16:creationId xmlns:a16="http://schemas.microsoft.com/office/drawing/2014/main" id="{B1DE3E59-3E70-42CA-BEA0-8221545F2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1"/>
          <a:stretch/>
        </p:blipFill>
        <p:spPr bwMode="auto">
          <a:xfrm>
            <a:off x="0" y="3270350"/>
            <a:ext cx="3923928" cy="25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3ACFFA0-795B-45AE-82E5-6C71EA8A4979}"/>
              </a:ext>
            </a:extLst>
          </p:cNvPr>
          <p:cNvSpPr/>
          <p:nvPr/>
        </p:nvSpPr>
        <p:spPr>
          <a:xfrm>
            <a:off x="3923928" y="3155450"/>
            <a:ext cx="522007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为什么手机上始终不能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流畅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2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  <p:bldP spid="15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—Intel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397571"/>
            <a:ext cx="914400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Gordon Moore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：摩尔定律，集成电路上的晶体管每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18(12\24)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个月翻一番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ECF8FA-7E98-4892-99BB-B0DAA65F6B4A}"/>
              </a:ext>
            </a:extLst>
          </p:cNvPr>
          <p:cNvSpPr/>
          <p:nvPr/>
        </p:nvSpPr>
        <p:spPr>
          <a:xfrm>
            <a:off x="0" y="2187727"/>
            <a:ext cx="914400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Andy Grove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的第三个员工，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只有偏执狂才能生存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的作者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08B929-B9E1-4329-98BF-D8188AEEAFD5}"/>
              </a:ext>
            </a:extLst>
          </p:cNvPr>
          <p:cNvSpPr/>
          <p:nvPr/>
        </p:nvSpPr>
        <p:spPr>
          <a:xfrm>
            <a:off x="654369" y="5674680"/>
            <a:ext cx="4059865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奔腾浮点数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事故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(1994)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1951B6-E3F0-4704-A4D0-D8C818B5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50" y="3495367"/>
            <a:ext cx="3852368" cy="2763078"/>
          </a:xfrm>
          <a:prstGeom prst="rect">
            <a:avLst/>
          </a:prstGeom>
        </p:spPr>
      </p:pic>
      <p:pic>
        <p:nvPicPr>
          <p:cNvPr id="10" name="图片 9" descr="http://img.zol.com.cn/article/2/991/liPF9qlU9WJtc.jpg">
            <a:extLst>
              <a:ext uri="{FF2B5EF4-FFF2-40B4-BE49-F238E27FC236}">
                <a16:creationId xmlns:a16="http://schemas.microsoft.com/office/drawing/2014/main" id="{5A23ED83-4E0F-4590-9463-4E29114E97E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75" y="2996515"/>
            <a:ext cx="1856050" cy="185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timgsa.baidu.com/timg?image&amp;quality=80&amp;size=b9999_10000&amp;sec=1551604214&amp;di=509074647de12785cbdfb138470be97a&amp;imgtype=jpg&amp;er=1&amp;src=http%3A%2F%2Fp0.ifengimg.com%2Fpmop%2F2018%2F0410%2F0FB5E152522ED262ACFE1B0900E7A5B3A1FE1A99_size427_w800_h1204.jpeg">
            <a:extLst>
              <a:ext uri="{FF2B5EF4-FFF2-40B4-BE49-F238E27FC236}">
                <a16:creationId xmlns:a16="http://schemas.microsoft.com/office/drawing/2014/main" id="{C6EFF241-BA4D-4102-B9E3-A3E7E97D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0" y="2816999"/>
            <a:ext cx="2021025" cy="30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12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--Altair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118938"/>
            <a:ext cx="91440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MITS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公司的创始人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Edward Roberts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发明了世界上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第一台个人计算机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Altair 8800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C82F6-294C-495F-A16B-9A132E478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517394"/>
            <a:ext cx="4770783" cy="20332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F15921E-C901-4135-9C52-4FE1711B0478}"/>
              </a:ext>
            </a:extLst>
          </p:cNvPr>
          <p:cNvSpPr/>
          <p:nvPr/>
        </p:nvSpPr>
        <p:spPr>
          <a:xfrm>
            <a:off x="4283968" y="4473170"/>
            <a:ext cx="4752528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Altair 8800</a:t>
            </a:r>
          </a:p>
          <a:p>
            <a:pPr algn="ctr"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(Intel 8080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字节存储器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48D7CC-3889-4A2B-90D6-658EECF6099B}"/>
              </a:ext>
            </a:extLst>
          </p:cNvPr>
          <p:cNvSpPr/>
          <p:nvPr/>
        </p:nvSpPr>
        <p:spPr>
          <a:xfrm>
            <a:off x="1" y="2966494"/>
            <a:ext cx="3923928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体积小、价钱低、可以摆在家里供个人使用的计算机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A32027-A90D-4F8B-B348-3C1716E6CA07}"/>
              </a:ext>
            </a:extLst>
          </p:cNvPr>
          <p:cNvSpPr/>
          <p:nvPr/>
        </p:nvSpPr>
        <p:spPr>
          <a:xfrm>
            <a:off x="1" y="4814050"/>
            <a:ext cx="4265712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Altair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虽然没什么名气，但却影响了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、微软和苹果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62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194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Altair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的上市深深影响了哈佛大学二年级法律系的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比尔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盖茨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保罗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，于是他们自告奋勇为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Altair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开发软件，经过两个月的努力，成功开发出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2C2ED5-710E-4EA7-AFC8-65230D3616BD}"/>
              </a:ext>
            </a:extLst>
          </p:cNvPr>
          <p:cNvSpPr/>
          <p:nvPr/>
        </p:nvSpPr>
        <p:spPr>
          <a:xfrm>
            <a:off x="-1" y="3377065"/>
            <a:ext cx="4219575" cy="258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计算机发展太快了，等到大学毕业，他们可能失去一个千载难逢的机会，于是果断放弃毕业，开创了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550299147764&amp;di=61bce99394d990769f478b6644aa87d9&amp;imgtype=0&amp;src=http%3A%2F%2Fimgs.ebrun.com%2Fresources%2F2015_10%2F2015_10_29%2F201510299131446083239187_origin.png">
            <a:extLst>
              <a:ext uri="{FF2B5EF4-FFF2-40B4-BE49-F238E27FC236}">
                <a16:creationId xmlns:a16="http://schemas.microsoft.com/office/drawing/2014/main" id="{C8A5D9B7-1F0A-4067-A3E6-6FC535E6C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4" y="2468209"/>
            <a:ext cx="4816922" cy="35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E33114-DBBA-4CAC-AE3E-C5F78B87A702}"/>
              </a:ext>
            </a:extLst>
          </p:cNvPr>
          <p:cNvSpPr/>
          <p:nvPr/>
        </p:nvSpPr>
        <p:spPr>
          <a:xfrm>
            <a:off x="0" y="1082353"/>
            <a:ext cx="91440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Steve Jobs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Steve Wozniak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是电子技术爱好者，在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Home computer club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看到了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Altair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8080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792B71-40D6-412C-8DC7-0775C712ED12}"/>
              </a:ext>
            </a:extLst>
          </p:cNvPr>
          <p:cNvSpPr/>
          <p:nvPr/>
        </p:nvSpPr>
        <p:spPr>
          <a:xfrm>
            <a:off x="0" y="2488393"/>
            <a:ext cx="4211960" cy="258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Wozniak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6502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芯片制造了一台个人计算机，乔布斯深受启发，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年说服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Wozniak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一起创立了苹果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70893D-A9D9-41FD-808F-E3520ECE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36" y="2687055"/>
            <a:ext cx="4762500" cy="26765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DCC59B-E20D-4F8B-BCD7-265CA6DED4A2}"/>
              </a:ext>
            </a:extLst>
          </p:cNvPr>
          <p:cNvSpPr/>
          <p:nvPr/>
        </p:nvSpPr>
        <p:spPr>
          <a:xfrm>
            <a:off x="0" y="5426825"/>
            <a:ext cx="421196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年，苹果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19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—IBM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苹果之战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100332"/>
            <a:ext cx="914400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年，苹果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的上市严重挑战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的大哥地位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82D299-C602-45E8-900C-C36D942D9108}"/>
              </a:ext>
            </a:extLst>
          </p:cNvPr>
          <p:cNvSpPr/>
          <p:nvPr/>
        </p:nvSpPr>
        <p:spPr>
          <a:xfrm>
            <a:off x="0" y="1734613"/>
            <a:ext cx="6019800" cy="2173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认识到：从头到尾完成开发是不可能的，唯一的出路是尽可能引入已经存在的通用部件，于是采用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8088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处理器、微软的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MS-DOS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，一年后开发出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IBM-PC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5E264B-EAA6-40B3-8268-E41E7C88E689}"/>
              </a:ext>
            </a:extLst>
          </p:cNvPr>
          <p:cNvSpPr/>
          <p:nvPr/>
        </p:nvSpPr>
        <p:spPr>
          <a:xfrm>
            <a:off x="683568" y="3777558"/>
            <a:ext cx="758869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“开放式”体系结构，部件模块化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12AFD9-84CB-4C91-9850-AB4D55520DE4}"/>
              </a:ext>
            </a:extLst>
          </p:cNvPr>
          <p:cNvSpPr/>
          <p:nvPr/>
        </p:nvSpPr>
        <p:spPr>
          <a:xfrm>
            <a:off x="0" y="4258149"/>
            <a:ext cx="5148064" cy="163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年，苹果推出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Macintosh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，凭借狂风暴雨的宣传以及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Macintosh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绚丽的界面，再一次打败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</a:p>
        </p:txBody>
      </p:sp>
      <p:pic>
        <p:nvPicPr>
          <p:cNvPr id="1026" name="Picture 2" descr="https://timgsa.baidu.com/timg?image&amp;quality=80&amp;size=b9999_10000&amp;sec=1550310465637&amp;di=6a5ef952e1ba32a0c87454b07f592a43&amp;imgtype=0&amp;src=http%3A%2F%2Fi1.hexunimg.cn%2F2012-08-13%2F144688592.jpg%3F1344809945%26random%3D608.7295326025571">
            <a:extLst>
              <a:ext uri="{FF2B5EF4-FFF2-40B4-BE49-F238E27FC236}">
                <a16:creationId xmlns:a16="http://schemas.microsoft.com/office/drawing/2014/main" id="{A7C3F094-9764-4BCB-8400-94F3E077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79" y="4199830"/>
            <a:ext cx="3062817" cy="205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27DCC7-9371-49A6-B4EA-B36991651D16}"/>
              </a:ext>
            </a:extLst>
          </p:cNvPr>
          <p:cNvSpPr/>
          <p:nvPr/>
        </p:nvSpPr>
        <p:spPr>
          <a:xfrm>
            <a:off x="2987824" y="5269566"/>
            <a:ext cx="1977743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诞生）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C33C3-0467-4AE8-B0A9-9EED27A24F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r="26957"/>
          <a:stretch/>
        </p:blipFill>
        <p:spPr>
          <a:xfrm>
            <a:off x="6266565" y="1163784"/>
            <a:ext cx="2477044" cy="29132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9C52B8A-FA44-4FCD-87D2-08223343DB4C}"/>
              </a:ext>
            </a:extLst>
          </p:cNvPr>
          <p:cNvSpPr/>
          <p:nvPr/>
        </p:nvSpPr>
        <p:spPr>
          <a:xfrm>
            <a:off x="827584" y="5676579"/>
            <a:ext cx="432048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   施乐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19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微软打败苹果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100332"/>
            <a:ext cx="914400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年，微软在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IBM-PC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上开发图像用户界面，完成第一版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，但由于不稳定和缺陷，没有获得成功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12AFD9-84CB-4C91-9850-AB4D55520DE4}"/>
              </a:ext>
            </a:extLst>
          </p:cNvPr>
          <p:cNvSpPr/>
          <p:nvPr/>
        </p:nvSpPr>
        <p:spPr>
          <a:xfrm>
            <a:off x="0" y="4590318"/>
            <a:ext cx="4427984" cy="163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相比微软的腾飞，苹果的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 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在价格、兼容性上远不如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IBM-PC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，于是日渐衰落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45C2F8-DCCB-4C1B-BA5D-ABF03BF35232}"/>
              </a:ext>
            </a:extLst>
          </p:cNvPr>
          <p:cNvSpPr/>
          <p:nvPr/>
        </p:nvSpPr>
        <p:spPr>
          <a:xfrm>
            <a:off x="0" y="2243599"/>
            <a:ext cx="4427984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3.0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的问世为微软带来巨大收益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5A30CA-28C5-470F-B2C1-FBE8D085224A}"/>
              </a:ext>
            </a:extLst>
          </p:cNvPr>
          <p:cNvSpPr/>
          <p:nvPr/>
        </p:nvSpPr>
        <p:spPr>
          <a:xfrm>
            <a:off x="0" y="3311753"/>
            <a:ext cx="4427984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 95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获得里程碑式成功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553960-3EA0-46F6-AC3A-69A5029C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807649"/>
            <a:ext cx="4544610" cy="44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6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苹果另辟蹊径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5803"/>
            <a:ext cx="914400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年后，苹果相继推出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iPod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，转战音乐和手机市场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8DB0D2-AA84-4EA8-8D73-30E35563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7" y="1718334"/>
            <a:ext cx="5048358" cy="41083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48384E-9B4C-4CD8-AA72-F246F3193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50" y="1643135"/>
            <a:ext cx="4098111" cy="38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—Wintel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联盟一统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江湖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机谁都可以做，利润率也逐年下滑，所以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收到巨大冲击，最终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业务卖给联想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(2004)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AE045D-2091-4907-9082-66A8591B4B46}"/>
              </a:ext>
            </a:extLst>
          </p:cNvPr>
          <p:cNvSpPr/>
          <p:nvPr/>
        </p:nvSpPr>
        <p:spPr>
          <a:xfrm>
            <a:off x="0" y="2370001"/>
            <a:ext cx="91440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进入处理器和软件时代：主导权落在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对集成电路有深刻认知的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对软件有深刻认知的微软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C3D8A5-AC64-4B93-B449-8F34199A8BCA}"/>
              </a:ext>
            </a:extLst>
          </p:cNvPr>
          <p:cNvSpPr/>
          <p:nvPr/>
        </p:nvSpPr>
        <p:spPr>
          <a:xfrm>
            <a:off x="0" y="4621543"/>
            <a:ext cx="9144000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桌面处理器、操作系统是相互配合且极欠竞争的领域，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Microsoft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由此获得高额利润，它们也是欧美反垄断法的宠儿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3FE56A-71DD-4C17-A8D8-6C29EE9842E8}"/>
              </a:ext>
            </a:extLst>
          </p:cNvPr>
          <p:cNvSpPr/>
          <p:nvPr/>
        </p:nvSpPr>
        <p:spPr>
          <a:xfrm>
            <a:off x="971600" y="3812323"/>
            <a:ext cx="806489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比尔定律：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”What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andy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gives, bill takes away”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4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—Sun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269882"/>
            <a:ext cx="5364088" cy="194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 Microsystems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：一家传奇公司，鼎盛时期曾包含整条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产业链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处理器、计算机、网络、操作系统、编程语言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F706ED-77C6-48F4-9115-426210ABDCC7}"/>
              </a:ext>
            </a:extLst>
          </p:cNvPr>
          <p:cNvSpPr/>
          <p:nvPr/>
        </p:nvSpPr>
        <p:spPr>
          <a:xfrm>
            <a:off x="0" y="3497793"/>
            <a:ext cx="5148064" cy="194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公司挑战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Wintel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联盟的一大利器，通过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虚拟机打破操作系统和处理器的依赖关系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551018352096&amp;di=2816ace03dec4a1c8016dd3fbc843b47&amp;imgtype=0&amp;src=http%3A%2F%2Fs9.rr.itc.cn%2Fr%2FwapChange%2F20171_18_16%2Fa9i5ff9624017280331.jpg">
            <a:extLst>
              <a:ext uri="{FF2B5EF4-FFF2-40B4-BE49-F238E27FC236}">
                <a16:creationId xmlns:a16="http://schemas.microsoft.com/office/drawing/2014/main" id="{BFAD303F-829B-41DA-A4B4-F9445717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28" y="1532073"/>
            <a:ext cx="3361555" cy="336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51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个人计算机的时代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—Google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4C6AA4-EC8B-4863-9AFF-9D8B9F107E47}"/>
              </a:ext>
            </a:extLst>
          </p:cNvPr>
          <p:cNvSpPr/>
          <p:nvPr/>
        </p:nvSpPr>
        <p:spPr>
          <a:xfrm>
            <a:off x="0" y="1488020"/>
            <a:ext cx="4572000" cy="388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收购了一个做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的团队，从而改造成自己的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，由于采用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语言进行应用软件开发，所以不管是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处理器，都可以执行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A0D1DB-65A6-4108-A04F-A24B26174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8"/>
          <a:stretch/>
        </p:blipFill>
        <p:spPr>
          <a:xfrm>
            <a:off x="4596781" y="1124744"/>
            <a:ext cx="4366675" cy="51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名词解释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AC7F91-00B1-4471-BC89-D17F631577B7}"/>
              </a:ext>
            </a:extLst>
          </p:cNvPr>
          <p:cNvSpPr/>
          <p:nvPr/>
        </p:nvSpPr>
        <p:spPr>
          <a:xfrm>
            <a:off x="107504" y="1340768"/>
            <a:ext cx="8928992" cy="5116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：精简指令系统计算机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Reduced Instruction Set Computer</a:t>
            </a:r>
          </a:p>
          <a:p>
            <a:pPr algn="just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CISC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：复杂指令系统计算机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Complex Instruction Set Computer</a:t>
            </a:r>
          </a:p>
          <a:p>
            <a:pPr algn="just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每秒处理的百万级的机器语言指令数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Million Instructions Per Second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Microprocessor without interlocked piped stages</a:t>
            </a:r>
          </a:p>
          <a:p>
            <a:pPr algn="just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58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指令集发展历程</a:t>
            </a: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357188" y="5500688"/>
            <a:ext cx="85010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</a:rPr>
              <a:t>    处理器</a:t>
            </a:r>
            <a:r>
              <a:rPr lang="en-US" altLang="en-US" sz="2400" b="1" dirty="0">
                <a:latin typeface="+mn-ea"/>
              </a:rPr>
              <a:t>/</a:t>
            </a:r>
            <a:r>
              <a:rPr lang="zh-CN" altLang="en-US" sz="2400" b="1" dirty="0">
                <a:latin typeface="+mn-ea"/>
              </a:rPr>
              <a:t>指令集呈现出螺旋式的发展：逐渐做大，然后优化，然后又做大</a:t>
            </a:r>
            <a:r>
              <a:rPr lang="en-US" altLang="en-US" sz="2400" b="1" dirty="0">
                <a:latin typeface="+mn-ea"/>
              </a:rPr>
              <a:t>……</a:t>
            </a:r>
            <a:r>
              <a:rPr lang="zh-CN" altLang="en-US" sz="2400" b="1" dirty="0">
                <a:latin typeface="+mn-ea"/>
              </a:rPr>
              <a:t>从量变，到质变，然后进入下一轮的量变和质变，只是此“质”已非彼“质”了。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27100" y="1143000"/>
            <a:ext cx="7288213" cy="4143375"/>
            <a:chOff x="927100" y="1143000"/>
            <a:chExt cx="7288213" cy="4143375"/>
          </a:xfrm>
        </p:grpSpPr>
        <p:pic>
          <p:nvPicPr>
            <p:cNvPr id="8" name="Picture 1" descr="C:\Documents and Settings\w\My Documents\CSDN贴图\指令集发展历程_副本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1143000"/>
              <a:ext cx="7288213" cy="414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6228184" y="4365104"/>
              <a:ext cx="1872208" cy="4320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7926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计算机的分类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45BD2-AE04-41E6-B217-2441BCF2B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556792"/>
            <a:ext cx="3528392" cy="2996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A351D0-F8D4-4A50-A0F4-48DE0B5D4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13" y="1197608"/>
            <a:ext cx="4076705" cy="2721200"/>
          </a:xfrm>
          <a:prstGeom prst="rect">
            <a:avLst/>
          </a:prstGeom>
        </p:spPr>
      </p:pic>
      <p:pic>
        <p:nvPicPr>
          <p:cNvPr id="2052" name="Picture 4" descr="https://timgsa.baidu.com/timg?image&amp;quality=80&amp;size=b9999_10000&amp;sec=1550318239846&amp;di=4d3fd9479a81d207c1605e33eec86c85&amp;imgtype=0&amp;src=http%3A%2F%2Ffile2.dzsc.com%2Fdata%2F18%2F04%2F24%2F135221808.jpg">
            <a:extLst>
              <a:ext uri="{FF2B5EF4-FFF2-40B4-BE49-F238E27FC236}">
                <a16:creationId xmlns:a16="http://schemas.microsoft.com/office/drawing/2014/main" id="{4F5B6C00-0276-4FFC-AB8C-621E540F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37" y="4337213"/>
            <a:ext cx="2447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0B3A40-E908-4955-B474-EA1E1F4A12AD}"/>
              </a:ext>
            </a:extLst>
          </p:cNvPr>
          <p:cNvSpPr/>
          <p:nvPr/>
        </p:nvSpPr>
        <p:spPr>
          <a:xfrm>
            <a:off x="1" y="4415370"/>
            <a:ext cx="3923928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服务器：高可靠性、高可扩展性、高吞吐量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0B5678-DE90-4040-B2C4-03EFC9866A31}"/>
              </a:ext>
            </a:extLst>
          </p:cNvPr>
          <p:cNvSpPr/>
          <p:nvPr/>
        </p:nvSpPr>
        <p:spPr>
          <a:xfrm>
            <a:off x="3694448" y="5781039"/>
            <a:ext cx="544955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嵌入式：低功耗、低成本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不同应用的需求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F8C9B9-AA37-4C04-8582-F1745F988157}"/>
              </a:ext>
            </a:extLst>
          </p:cNvPr>
          <p:cNvSpPr/>
          <p:nvPr/>
        </p:nvSpPr>
        <p:spPr>
          <a:xfrm>
            <a:off x="4578897" y="3737418"/>
            <a:ext cx="4191521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：性能价格可靠性的均衡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04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计算机的构成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0B993A-856C-48A5-9A73-3155D540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42" y="1233629"/>
            <a:ext cx="7327924" cy="500368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0CEC23-BD23-4D63-BDB9-F099913D54F5}"/>
              </a:ext>
            </a:extLst>
          </p:cNvPr>
          <p:cNvSpPr/>
          <p:nvPr/>
        </p:nvSpPr>
        <p:spPr>
          <a:xfrm>
            <a:off x="5292080" y="2492896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56DDD8-8889-4253-A8F7-8F48EA120DFC}"/>
              </a:ext>
            </a:extLst>
          </p:cNvPr>
          <p:cNvSpPr/>
          <p:nvPr/>
        </p:nvSpPr>
        <p:spPr>
          <a:xfrm>
            <a:off x="5758945" y="5334810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B7008D-4E06-4FF6-A6B6-307D551801B6}"/>
              </a:ext>
            </a:extLst>
          </p:cNvPr>
          <p:cNvSpPr/>
          <p:nvPr/>
        </p:nvSpPr>
        <p:spPr>
          <a:xfrm>
            <a:off x="4067944" y="4509120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B5091C-6CC2-4608-A7C6-0D13E2ABB20A}"/>
              </a:ext>
            </a:extLst>
          </p:cNvPr>
          <p:cNvSpPr/>
          <p:nvPr/>
        </p:nvSpPr>
        <p:spPr>
          <a:xfrm>
            <a:off x="4799217" y="3803194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5BEC86-25D9-4E2A-BAF1-8B38548FCFB3}"/>
              </a:ext>
            </a:extLst>
          </p:cNvPr>
          <p:cNvSpPr/>
          <p:nvPr/>
        </p:nvSpPr>
        <p:spPr>
          <a:xfrm>
            <a:off x="1979712" y="2996952"/>
            <a:ext cx="100811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2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计算机产业的发展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年代：纵向型产业链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A2375E-66F2-479C-998A-FFEF6C41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45991"/>
            <a:ext cx="4762500" cy="3657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78B4004-6D20-4A4D-8775-A340C48B64D6}"/>
              </a:ext>
            </a:extLst>
          </p:cNvPr>
          <p:cNvSpPr/>
          <p:nvPr/>
        </p:nvSpPr>
        <p:spPr>
          <a:xfrm>
            <a:off x="539552" y="1869171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093652-2BF1-42FA-A27A-889ABBF60F34}"/>
              </a:ext>
            </a:extLst>
          </p:cNvPr>
          <p:cNvSpPr/>
          <p:nvPr/>
        </p:nvSpPr>
        <p:spPr>
          <a:xfrm>
            <a:off x="539552" y="2551681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应用软件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EBB-7E5D-481F-81FA-2602CA9B59B5}"/>
              </a:ext>
            </a:extLst>
          </p:cNvPr>
          <p:cNvSpPr/>
          <p:nvPr/>
        </p:nvSpPr>
        <p:spPr>
          <a:xfrm>
            <a:off x="539552" y="321531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C52EC6-F235-4B1F-800D-FB35BCC47276}"/>
              </a:ext>
            </a:extLst>
          </p:cNvPr>
          <p:cNvSpPr/>
          <p:nvPr/>
        </p:nvSpPr>
        <p:spPr>
          <a:xfrm>
            <a:off x="539552" y="3929542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EFE918-436D-4586-8559-DDDFD239EA75}"/>
              </a:ext>
            </a:extLst>
          </p:cNvPr>
          <p:cNvSpPr/>
          <p:nvPr/>
        </p:nvSpPr>
        <p:spPr>
          <a:xfrm>
            <a:off x="539552" y="468504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9C9F48-7B07-4C28-A74C-8427A51889B2}"/>
              </a:ext>
            </a:extLst>
          </p:cNvPr>
          <p:cNvSpPr/>
          <p:nvPr/>
        </p:nvSpPr>
        <p:spPr>
          <a:xfrm>
            <a:off x="2426718" y="5373216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26DAD6-3382-4756-9FF1-6453BF6ACE89}"/>
              </a:ext>
            </a:extLst>
          </p:cNvPr>
          <p:cNvSpPr/>
          <p:nvPr/>
        </p:nvSpPr>
        <p:spPr>
          <a:xfrm>
            <a:off x="4077916" y="5373216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225308-36FC-4E7A-BE10-7E90DF79F9E6}"/>
              </a:ext>
            </a:extLst>
          </p:cNvPr>
          <p:cNvSpPr/>
          <p:nvPr/>
        </p:nvSpPr>
        <p:spPr>
          <a:xfrm>
            <a:off x="5729114" y="5373216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942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计算机产业的发展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年代：横向型产业链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8B4004-6D20-4A4D-8775-A340C48B64D6}"/>
              </a:ext>
            </a:extLst>
          </p:cNvPr>
          <p:cNvSpPr/>
          <p:nvPr/>
        </p:nvSpPr>
        <p:spPr>
          <a:xfrm>
            <a:off x="539552" y="1869171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093652-2BF1-42FA-A27A-889ABBF60F34}"/>
              </a:ext>
            </a:extLst>
          </p:cNvPr>
          <p:cNvSpPr/>
          <p:nvPr/>
        </p:nvSpPr>
        <p:spPr>
          <a:xfrm>
            <a:off x="539552" y="2551681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应用软件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EBB-7E5D-481F-81FA-2602CA9B59B5}"/>
              </a:ext>
            </a:extLst>
          </p:cNvPr>
          <p:cNvSpPr/>
          <p:nvPr/>
        </p:nvSpPr>
        <p:spPr>
          <a:xfrm>
            <a:off x="539552" y="321531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C52EC6-F235-4B1F-800D-FB35BCC47276}"/>
              </a:ext>
            </a:extLst>
          </p:cNvPr>
          <p:cNvSpPr/>
          <p:nvPr/>
        </p:nvSpPr>
        <p:spPr>
          <a:xfrm>
            <a:off x="539552" y="3929542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EFE918-436D-4586-8559-DDDFD239EA75}"/>
              </a:ext>
            </a:extLst>
          </p:cNvPr>
          <p:cNvSpPr/>
          <p:nvPr/>
        </p:nvSpPr>
        <p:spPr>
          <a:xfrm>
            <a:off x="539552" y="468504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662812-1592-42AA-8A7B-3BC719F1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14" y="1772545"/>
            <a:ext cx="4683752" cy="36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计算机产业的发展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世纪：垂直整合时代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8B4004-6D20-4A4D-8775-A340C48B64D6}"/>
              </a:ext>
            </a:extLst>
          </p:cNvPr>
          <p:cNvSpPr/>
          <p:nvPr/>
        </p:nvSpPr>
        <p:spPr>
          <a:xfrm>
            <a:off x="539552" y="1869171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093652-2BF1-42FA-A27A-889ABBF60F34}"/>
              </a:ext>
            </a:extLst>
          </p:cNvPr>
          <p:cNvSpPr/>
          <p:nvPr/>
        </p:nvSpPr>
        <p:spPr>
          <a:xfrm>
            <a:off x="539552" y="2551681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应用软件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EBB-7E5D-481F-81FA-2602CA9B59B5}"/>
              </a:ext>
            </a:extLst>
          </p:cNvPr>
          <p:cNvSpPr/>
          <p:nvPr/>
        </p:nvSpPr>
        <p:spPr>
          <a:xfrm>
            <a:off x="539552" y="321531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C52EC6-F235-4B1F-800D-FB35BCC47276}"/>
              </a:ext>
            </a:extLst>
          </p:cNvPr>
          <p:cNvSpPr/>
          <p:nvPr/>
        </p:nvSpPr>
        <p:spPr>
          <a:xfrm>
            <a:off x="539552" y="3929542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EFE918-436D-4586-8559-DDDFD239EA75}"/>
              </a:ext>
            </a:extLst>
          </p:cNvPr>
          <p:cNvSpPr/>
          <p:nvPr/>
        </p:nvSpPr>
        <p:spPr>
          <a:xfrm>
            <a:off x="539552" y="468504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A585A8-134E-4535-A5EA-A69D4BAB4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07" y="1949111"/>
            <a:ext cx="4400550" cy="33813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D0E9F39-7F9F-4825-99AA-DAAEB08DF82E}"/>
              </a:ext>
            </a:extLst>
          </p:cNvPr>
          <p:cNvSpPr/>
          <p:nvPr/>
        </p:nvSpPr>
        <p:spPr>
          <a:xfrm>
            <a:off x="2426718" y="524437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CE7E9B-AAFE-4E93-B734-C07629E0CD51}"/>
              </a:ext>
            </a:extLst>
          </p:cNvPr>
          <p:cNvSpPr/>
          <p:nvPr/>
        </p:nvSpPr>
        <p:spPr>
          <a:xfrm>
            <a:off x="3923928" y="524437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8ECA39-5374-4355-82EC-74A811B89D17}"/>
              </a:ext>
            </a:extLst>
          </p:cNvPr>
          <p:cNvSpPr/>
          <p:nvPr/>
        </p:nvSpPr>
        <p:spPr>
          <a:xfrm>
            <a:off x="5310248" y="5244379"/>
            <a:ext cx="1651198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29914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链条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BAD0A3C-E7B9-46B0-BF10-B1DDCBE83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3" y="3190875"/>
            <a:ext cx="6172200" cy="1600200"/>
          </a:xfrm>
          <a:prstGeom prst="rect">
            <a:avLst/>
          </a:prstGeom>
          <a:solidFill>
            <a:srgbClr val="00FF00">
              <a:alpha val="2392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 b="1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C2954924-AACB-4E0F-B9D8-905A24ECB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1285875"/>
            <a:ext cx="6172200" cy="4000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0000FF"/>
                </a:solidFill>
              </a:rPr>
              <a:t>待解决的问题</a:t>
            </a:r>
            <a:endParaRPr lang="en-US" altLang="zh-CN" sz="2000" b="1">
              <a:solidFill>
                <a:srgbClr val="0000FF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99E7D989-3EF6-4A64-B15B-DFDD6AFAE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1671638"/>
            <a:ext cx="6172200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0000FF"/>
                </a:solidFill>
              </a:rPr>
              <a:t>算法</a:t>
            </a:r>
            <a:endParaRPr lang="en-US" altLang="zh-CN" sz="2000" b="1">
              <a:solidFill>
                <a:srgbClr val="0000FF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3B04F4D1-D3FD-4D55-97D4-624EF9AF0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2047875"/>
            <a:ext cx="6172200" cy="4000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</a:rPr>
              <a:t>编程语言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FEA3678E-7D9F-4248-9B58-3BF68560D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2428875"/>
            <a:ext cx="6172200" cy="400050"/>
          </a:xfrm>
          <a:prstGeom prst="rect">
            <a:avLst/>
          </a:prstGeom>
          <a:solidFill>
            <a:srgbClr val="523E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</a:rPr>
              <a:t>编译器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86D06B7F-8484-4537-84A2-A2F4890C5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2809875"/>
            <a:ext cx="6172200" cy="400050"/>
          </a:xfrm>
          <a:prstGeom prst="rect">
            <a:avLst/>
          </a:prstGeom>
          <a:solidFill>
            <a:srgbClr val="6EED3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F0000"/>
                </a:solidFill>
              </a:rPr>
              <a:t>指令集体系结构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915F6BB-E452-48C1-B4D0-C7D48FA1D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3" y="3876675"/>
            <a:ext cx="5105400" cy="914400"/>
          </a:xfrm>
          <a:prstGeom prst="rect">
            <a:avLst/>
          </a:prstGeom>
          <a:solidFill>
            <a:srgbClr val="FF99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 b="1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8524B719-1545-4181-A539-EC6ADC3CB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4067175"/>
            <a:ext cx="95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C00000"/>
                </a:solidFill>
              </a:rPr>
              <a:t>微架构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71F630E0-5EFB-48AE-B3A4-ADD1574C3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3281363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处理器系统实现</a:t>
            </a:r>
            <a:endParaRPr lang="en-US" altLang="zh-CN" sz="2000" b="1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E61B61D6-B9C2-4F9A-B3D9-C001909A6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3" y="4791075"/>
            <a:ext cx="6172200" cy="533400"/>
          </a:xfrm>
          <a:prstGeom prst="rect">
            <a:avLst/>
          </a:prstGeom>
          <a:solidFill>
            <a:srgbClr val="0080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 b="1"/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FE10076C-B80C-43DA-BE2E-88F93B931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4924425"/>
            <a:ext cx="1474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</a:rPr>
              <a:t>逻辑与电路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B8E93C69-70A5-4064-A5A2-CA911CACC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3" y="5324475"/>
            <a:ext cx="6172200" cy="45720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 b="1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7D9B472F-9C6E-487C-9CB9-2CF938534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5381625"/>
            <a:ext cx="95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晶体管</a:t>
            </a:r>
            <a:endParaRPr lang="en-US" altLang="zh-CN" sz="2000" b="1"/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3AB44985-292F-4DC1-88B8-0D0D1353C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3" y="5781675"/>
            <a:ext cx="6172200" cy="457200"/>
          </a:xfrm>
          <a:prstGeom prst="rect">
            <a:avLst/>
          </a:prstGeom>
          <a:solidFill>
            <a:srgbClr val="00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000" b="1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2F155F1B-97AA-4854-8A7F-6A1C525FD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5810250"/>
            <a:ext cx="1217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</a:rPr>
              <a:t>芯片制造</a:t>
            </a:r>
            <a:endParaRPr lang="en-US" altLang="zh-CN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处理器的“钱”途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23243"/>
            <a:ext cx="4572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最核心的才是最赚钱的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615094E-9390-4370-B114-AF8F3B5E8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5103813"/>
            <a:ext cx="72151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indent="266700" eaLnBrk="0" hangingPunct="0">
              <a:defRPr/>
            </a:pP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PC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行业老大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HP 2010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年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PC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等业务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(personal system group)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的净收入为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407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亿美金，运营利润为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20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亿美金。而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Intel 2010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年的净收入为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436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亿美金，运营利润为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156</a:t>
            </a:r>
            <a:r>
              <a:rPr lang="zh-CN" altLang="en-US" b="1" dirty="0">
                <a:solidFill>
                  <a:srgbClr val="0070C0"/>
                </a:solidFill>
                <a:latin typeface="+mn-ea"/>
              </a:rPr>
              <a:t>亿美金，从中我们可以看出，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PC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公司是卖了不少钱，不过钱都让处理器公司赚了。</a:t>
            </a:r>
            <a:endParaRPr lang="en-US" altLang="zh-CN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CFE118-8F86-43A6-B0B3-24AFC3CB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04" y="1766888"/>
            <a:ext cx="457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内容概述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E0277F-5B65-4B62-99D3-77EF7FC3AB42}"/>
              </a:ext>
            </a:extLst>
          </p:cNvPr>
          <p:cNvSpPr/>
          <p:nvPr/>
        </p:nvSpPr>
        <p:spPr>
          <a:xfrm>
            <a:off x="611560" y="134076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、计算机的前世今生（发展史）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213003-2F03-4608-9C5B-F93CAE1BD727}"/>
              </a:ext>
            </a:extLst>
          </p:cNvPr>
          <p:cNvSpPr/>
          <p:nvPr/>
        </p:nvSpPr>
        <p:spPr>
          <a:xfrm>
            <a:off x="611560" y="351543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、处理器的初步认识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8AAA11-CBBC-43A8-A8AC-B4036F822E85}"/>
              </a:ext>
            </a:extLst>
          </p:cNvPr>
          <p:cNvSpPr/>
          <p:nvPr/>
        </p:nvSpPr>
        <p:spPr>
          <a:xfrm>
            <a:off x="1475656" y="189272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各类计算机、处理器是如何发展出来的？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3321DF-6797-451F-A8AA-0685A0EC0E34}"/>
              </a:ext>
            </a:extLst>
          </p:cNvPr>
          <p:cNvSpPr/>
          <p:nvPr/>
        </p:nvSpPr>
        <p:spPr>
          <a:xfrm>
            <a:off x="1475656" y="2450059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、微软是“如何炼成的？”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A11E48-34B3-416F-9E07-7BBD96E76B6F}"/>
              </a:ext>
            </a:extLst>
          </p:cNvPr>
          <p:cNvSpPr/>
          <p:nvPr/>
        </p:nvSpPr>
        <p:spPr>
          <a:xfrm>
            <a:off x="1475656" y="296937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计算机产业的发展趋势？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F490F2-3944-4C79-8A1C-C26621EF52CD}"/>
              </a:ext>
            </a:extLst>
          </p:cNvPr>
          <p:cNvSpPr/>
          <p:nvPr/>
        </p:nvSpPr>
        <p:spPr>
          <a:xfrm>
            <a:off x="1475656" y="4181680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处理器的硬件模型、软件模型和分层模型？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F565A0-34E6-4C73-A84F-7B31FAE476D9}"/>
              </a:ext>
            </a:extLst>
          </p:cNvPr>
          <p:cNvSpPr/>
          <p:nvPr/>
        </p:nvSpPr>
        <p:spPr>
          <a:xfrm>
            <a:off x="1475656" y="472795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处理器的硬件、软件、商业指标？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8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硬连线电路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D93F05D-A803-4672-9EAA-CEA6E1A5E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2474549"/>
            <a:ext cx="7429500" cy="428625"/>
          </a:xfrm>
          <a:prstGeom prst="rect">
            <a:avLst/>
          </a:prstGeom>
          <a:solidFill>
            <a:srgbClr val="FBD4B4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out = in1 + in2 * in3 + in4 * in5 * in6;</a:t>
            </a:r>
            <a:endParaRPr lang="en-US" altLang="zh-CN" sz="2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638FF-9A60-40AC-A893-B02DEAAD7645}"/>
              </a:ext>
            </a:extLst>
          </p:cNvPr>
          <p:cNvSpPr/>
          <p:nvPr/>
        </p:nvSpPr>
        <p:spPr>
          <a:xfrm>
            <a:off x="785813" y="959994"/>
            <a:ext cx="7715250" cy="65030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要实现一个运算，可以用硬件电路来实现</a:t>
            </a:r>
          </a:p>
        </p:txBody>
      </p:sp>
      <p:sp>
        <p:nvSpPr>
          <p:cNvPr id="10" name="Rectangle 92">
            <a:extLst>
              <a:ext uri="{FF2B5EF4-FFF2-40B4-BE49-F238E27FC236}">
                <a16:creationId xmlns:a16="http://schemas.microsoft.com/office/drawing/2014/main" id="{2CAF17AF-F5DD-4632-915F-88907764B225}"/>
              </a:ext>
            </a:extLst>
          </p:cNvPr>
          <p:cNvSpPr/>
          <p:nvPr/>
        </p:nvSpPr>
        <p:spPr bwMode="auto">
          <a:xfrm>
            <a:off x="3214678" y="3988362"/>
            <a:ext cx="571504" cy="571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cs typeface="Arial" panose="020B0604020202020204" pitchFamily="34" charset="0"/>
              </a:rPr>
              <a:t>*</a:t>
            </a:r>
          </a:p>
        </p:txBody>
      </p:sp>
      <p:sp>
        <p:nvSpPr>
          <p:cNvPr id="12" name="Rectangle 92">
            <a:extLst>
              <a:ext uri="{FF2B5EF4-FFF2-40B4-BE49-F238E27FC236}">
                <a16:creationId xmlns:a16="http://schemas.microsoft.com/office/drawing/2014/main" id="{8BA15E9D-084F-4444-877A-AFAFE27A5C75}"/>
              </a:ext>
            </a:extLst>
          </p:cNvPr>
          <p:cNvSpPr/>
          <p:nvPr/>
        </p:nvSpPr>
        <p:spPr bwMode="auto">
          <a:xfrm>
            <a:off x="3214678" y="4845618"/>
            <a:ext cx="571504" cy="571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cs typeface="Arial" panose="020B0604020202020204" pitchFamily="34" charset="0"/>
              </a:rPr>
              <a:t>*</a:t>
            </a:r>
          </a:p>
        </p:txBody>
      </p:sp>
      <p:sp>
        <p:nvSpPr>
          <p:cNvPr id="13" name="Rectangle 92">
            <a:extLst>
              <a:ext uri="{FF2B5EF4-FFF2-40B4-BE49-F238E27FC236}">
                <a16:creationId xmlns:a16="http://schemas.microsoft.com/office/drawing/2014/main" id="{2D22C696-D8F1-4EDB-9B82-48A1A0F6F594}"/>
              </a:ext>
            </a:extLst>
          </p:cNvPr>
          <p:cNvSpPr/>
          <p:nvPr/>
        </p:nvSpPr>
        <p:spPr bwMode="auto">
          <a:xfrm>
            <a:off x="4357686" y="5702874"/>
            <a:ext cx="571504" cy="571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cs typeface="Arial" panose="020B0604020202020204" pitchFamily="34" charset="0"/>
              </a:rPr>
              <a:t>*</a:t>
            </a:r>
          </a:p>
        </p:txBody>
      </p:sp>
      <p:sp>
        <p:nvSpPr>
          <p:cNvPr id="14" name="Rectangle 92">
            <a:extLst>
              <a:ext uri="{FF2B5EF4-FFF2-40B4-BE49-F238E27FC236}">
                <a16:creationId xmlns:a16="http://schemas.microsoft.com/office/drawing/2014/main" id="{BCEFB664-E21A-48FA-A1B4-BFA0CA25D562}"/>
              </a:ext>
            </a:extLst>
          </p:cNvPr>
          <p:cNvSpPr/>
          <p:nvPr/>
        </p:nvSpPr>
        <p:spPr bwMode="auto">
          <a:xfrm>
            <a:off x="5572132" y="4631304"/>
            <a:ext cx="571504" cy="571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B9C9C9E-7B47-4022-96D5-2B82FA1E3580}"/>
              </a:ext>
            </a:extLst>
          </p:cNvPr>
          <p:cNvCxnSpPr/>
          <p:nvPr/>
        </p:nvCxnSpPr>
        <p:spPr>
          <a:xfrm>
            <a:off x="2286000" y="3559175"/>
            <a:ext cx="2143125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95">
            <a:extLst>
              <a:ext uri="{FF2B5EF4-FFF2-40B4-BE49-F238E27FC236}">
                <a16:creationId xmlns:a16="http://schemas.microsoft.com/office/drawing/2014/main" id="{692D42FD-5DF5-450E-8E9B-C4BD7377D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3405188"/>
            <a:ext cx="52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in 1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7" name="TextBox 96">
            <a:extLst>
              <a:ext uri="{FF2B5EF4-FFF2-40B4-BE49-F238E27FC236}">
                <a16:creationId xmlns:a16="http://schemas.microsoft.com/office/drawing/2014/main" id="{BBFC5D20-2F00-40E5-9535-28998976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3844925"/>
            <a:ext cx="528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in 2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" name="TextBox 97">
            <a:extLst>
              <a:ext uri="{FF2B5EF4-FFF2-40B4-BE49-F238E27FC236}">
                <a16:creationId xmlns:a16="http://schemas.microsoft.com/office/drawing/2014/main" id="{BF587A4C-D268-47D4-A04C-C48BC4271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4273550"/>
            <a:ext cx="528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in 3</a:t>
            </a:r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21D7CF1-3DB8-4D54-A2E7-6A3D8AA5E8D8}"/>
              </a:ext>
            </a:extLst>
          </p:cNvPr>
          <p:cNvCxnSpPr/>
          <p:nvPr/>
        </p:nvCxnSpPr>
        <p:spPr>
          <a:xfrm>
            <a:off x="2214563" y="4059238"/>
            <a:ext cx="1000125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0DDA17B-88E9-4EE5-932A-494D01F43022}"/>
              </a:ext>
            </a:extLst>
          </p:cNvPr>
          <p:cNvCxnSpPr/>
          <p:nvPr/>
        </p:nvCxnSpPr>
        <p:spPr>
          <a:xfrm>
            <a:off x="2214563" y="4487863"/>
            <a:ext cx="1000125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18">
            <a:extLst>
              <a:ext uri="{FF2B5EF4-FFF2-40B4-BE49-F238E27FC236}">
                <a16:creationId xmlns:a16="http://schemas.microsoft.com/office/drawing/2014/main" id="{3650AC14-47E5-4816-8EB4-915BDE30F8A6}"/>
              </a:ext>
            </a:extLst>
          </p:cNvPr>
          <p:cNvCxnSpPr/>
          <p:nvPr/>
        </p:nvCxnSpPr>
        <p:spPr>
          <a:xfrm flipV="1">
            <a:off x="3786188" y="3773488"/>
            <a:ext cx="642937" cy="5000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4">
            <a:extLst>
              <a:ext uri="{FF2B5EF4-FFF2-40B4-BE49-F238E27FC236}">
                <a16:creationId xmlns:a16="http://schemas.microsoft.com/office/drawing/2014/main" id="{905D993E-70EB-492D-9BA4-80523FB6D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4702175"/>
            <a:ext cx="528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in 4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3" name="TextBox 105">
            <a:extLst>
              <a:ext uri="{FF2B5EF4-FFF2-40B4-BE49-F238E27FC236}">
                <a16:creationId xmlns:a16="http://schemas.microsoft.com/office/drawing/2014/main" id="{9D60EC29-2CD9-4155-93D4-EFA1704F5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5130800"/>
            <a:ext cx="528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in 5</a:t>
            </a:r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D7F4791-D40F-4827-B2AE-7116F86D3E61}"/>
              </a:ext>
            </a:extLst>
          </p:cNvPr>
          <p:cNvCxnSpPr/>
          <p:nvPr/>
        </p:nvCxnSpPr>
        <p:spPr>
          <a:xfrm>
            <a:off x="2214563" y="4916488"/>
            <a:ext cx="1000125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18C6C56-79C3-4092-B06A-A91552A372AC}"/>
              </a:ext>
            </a:extLst>
          </p:cNvPr>
          <p:cNvCxnSpPr/>
          <p:nvPr/>
        </p:nvCxnSpPr>
        <p:spPr>
          <a:xfrm>
            <a:off x="2214563" y="5345113"/>
            <a:ext cx="1000125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3">
            <a:extLst>
              <a:ext uri="{FF2B5EF4-FFF2-40B4-BE49-F238E27FC236}">
                <a16:creationId xmlns:a16="http://schemas.microsoft.com/office/drawing/2014/main" id="{5B684BA6-55E5-4BA7-BB6B-15721DC5DD55}"/>
              </a:ext>
            </a:extLst>
          </p:cNvPr>
          <p:cNvCxnSpPr/>
          <p:nvPr/>
        </p:nvCxnSpPr>
        <p:spPr>
          <a:xfrm>
            <a:off x="3786188" y="5130800"/>
            <a:ext cx="571500" cy="8572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17">
            <a:extLst>
              <a:ext uri="{FF2B5EF4-FFF2-40B4-BE49-F238E27FC236}">
                <a16:creationId xmlns:a16="http://schemas.microsoft.com/office/drawing/2014/main" id="{6D785C6E-6DC3-43C5-BE40-0EC86B41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5916613"/>
            <a:ext cx="528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in 6</a:t>
            </a:r>
            <a:endParaRPr lang="zh-CN" altLang="en-US">
              <a:latin typeface="Calibri" panose="020F050202020403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A8BCD32-3290-497F-851A-159C1CF27901}"/>
              </a:ext>
            </a:extLst>
          </p:cNvPr>
          <p:cNvCxnSpPr/>
          <p:nvPr/>
        </p:nvCxnSpPr>
        <p:spPr>
          <a:xfrm>
            <a:off x="2214563" y="6130925"/>
            <a:ext cx="2143125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形状 135">
            <a:extLst>
              <a:ext uri="{FF2B5EF4-FFF2-40B4-BE49-F238E27FC236}">
                <a16:creationId xmlns:a16="http://schemas.microsoft.com/office/drawing/2014/main" id="{BA131D52-4A8F-4BFA-B05E-83A5A39919D7}"/>
              </a:ext>
            </a:extLst>
          </p:cNvPr>
          <p:cNvCxnSpPr/>
          <p:nvPr/>
        </p:nvCxnSpPr>
        <p:spPr>
          <a:xfrm rot="16200000" flipH="1">
            <a:off x="4822031" y="4166394"/>
            <a:ext cx="1214438" cy="2857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F5AC7B9-B348-407A-8613-702AFEC1FACE}"/>
              </a:ext>
            </a:extLst>
          </p:cNvPr>
          <p:cNvCxnSpPr/>
          <p:nvPr/>
        </p:nvCxnSpPr>
        <p:spPr>
          <a:xfrm rot="10800000">
            <a:off x="4929188" y="3702050"/>
            <a:ext cx="3571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2">
            <a:extLst>
              <a:ext uri="{FF2B5EF4-FFF2-40B4-BE49-F238E27FC236}">
                <a16:creationId xmlns:a16="http://schemas.microsoft.com/office/drawing/2014/main" id="{2EA42233-373C-466D-BB6C-4EA9F42A0368}"/>
              </a:ext>
            </a:extLst>
          </p:cNvPr>
          <p:cNvSpPr/>
          <p:nvPr/>
        </p:nvSpPr>
        <p:spPr bwMode="auto">
          <a:xfrm>
            <a:off x="4429124" y="3273982"/>
            <a:ext cx="571504" cy="571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1CE3AD1-D7AD-4BAC-9019-FAAEB4A5097C}"/>
              </a:ext>
            </a:extLst>
          </p:cNvPr>
          <p:cNvCxnSpPr/>
          <p:nvPr/>
        </p:nvCxnSpPr>
        <p:spPr>
          <a:xfrm>
            <a:off x="5286375" y="5130800"/>
            <a:ext cx="285750" cy="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F65BCB2-FEF7-4909-BD4A-6F453DE5C14D}"/>
              </a:ext>
            </a:extLst>
          </p:cNvPr>
          <p:cNvCxnSpPr/>
          <p:nvPr/>
        </p:nvCxnSpPr>
        <p:spPr>
          <a:xfrm rot="5400000">
            <a:off x="4858544" y="5560219"/>
            <a:ext cx="8572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E9C5AF6-3361-428C-97EA-730CA470041F}"/>
              </a:ext>
            </a:extLst>
          </p:cNvPr>
          <p:cNvCxnSpPr/>
          <p:nvPr/>
        </p:nvCxnSpPr>
        <p:spPr>
          <a:xfrm rot="10800000">
            <a:off x="4929188" y="5988050"/>
            <a:ext cx="35718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8A1F700-79D6-4E42-8AE0-4D98E263AC6A}"/>
              </a:ext>
            </a:extLst>
          </p:cNvPr>
          <p:cNvCxnSpPr/>
          <p:nvPr/>
        </p:nvCxnSpPr>
        <p:spPr>
          <a:xfrm>
            <a:off x="6143625" y="4916488"/>
            <a:ext cx="714375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58">
            <a:extLst>
              <a:ext uri="{FF2B5EF4-FFF2-40B4-BE49-F238E27FC236}">
                <a16:creationId xmlns:a16="http://schemas.microsoft.com/office/drawing/2014/main" id="{ED41D444-1076-48C1-8605-1BC5246A4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4702175"/>
            <a:ext cx="55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</a:rPr>
              <a:t>out 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A7229F4-F854-41E6-B393-D1924E9A54F0}"/>
              </a:ext>
            </a:extLst>
          </p:cNvPr>
          <p:cNvSpPr/>
          <p:nvPr/>
        </p:nvSpPr>
        <p:spPr>
          <a:xfrm>
            <a:off x="3214677" y="1573236"/>
            <a:ext cx="5286385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缺点是：一个电路只能实现一个运算。</a:t>
            </a:r>
          </a:p>
        </p:txBody>
      </p:sp>
    </p:spTree>
    <p:extLst>
      <p:ext uri="{BB962C8B-B14F-4D97-AF65-F5344CB8AC3E}">
        <p14:creationId xmlns:p14="http://schemas.microsoft.com/office/powerpoint/2010/main" val="371824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22" grpId="0"/>
      <p:bldP spid="23" grpId="0"/>
      <p:bldP spid="27" grpId="0"/>
      <p:bldP spid="31" grpId="0" animBg="1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处理器设计的难与不难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pic>
        <p:nvPicPr>
          <p:cNvPr id="1026" name="Picture 2" descr="https://timgsa.baidu.com/timg?image&amp;quality=80&amp;size=b9999_10000&amp;sec=1550293935631&amp;di=426a5d3bafecc15f1353b73112dad254&amp;imgtype=0&amp;src=http%3A%2F%2Fzkres2.myzaker.com%2F201806%2F5b14b11977ac6432134fcbcb_640.jpg">
            <a:extLst>
              <a:ext uri="{FF2B5EF4-FFF2-40B4-BE49-F238E27FC236}">
                <a16:creationId xmlns:a16="http://schemas.microsoft.com/office/drawing/2014/main" id="{58807E1D-800E-4C27-8E9B-F9017AE54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r="17796"/>
          <a:stretch/>
        </p:blipFill>
        <p:spPr bwMode="auto">
          <a:xfrm>
            <a:off x="611560" y="1553977"/>
            <a:ext cx="3960440" cy="434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50294106014&amp;di=a201be8e1c0d45df962e140247b65228&amp;imgtype=0&amp;src=http%3A%2F%2Fi3.sinaimg.cn%2Fdy%2Fc%2F2014-09-29%2FU10808P1T1D30934918F21DT20140929234340.jpg">
            <a:extLst>
              <a:ext uri="{FF2B5EF4-FFF2-40B4-BE49-F238E27FC236}">
                <a16:creationId xmlns:a16="http://schemas.microsoft.com/office/drawing/2014/main" id="{EB13CAAB-754B-4183-A0E2-1FD854930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 b="7788"/>
          <a:stretch/>
        </p:blipFill>
        <p:spPr bwMode="auto">
          <a:xfrm>
            <a:off x="4558478" y="1570162"/>
            <a:ext cx="3724954" cy="42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f01-0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61193"/>
            <a:ext cx="8513773" cy="38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f01-19-P3744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30" y="1482816"/>
            <a:ext cx="4464496" cy="446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1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通用计算机模型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硬件搭台，软件唱戏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1ED114-D00A-44FF-ABB5-DDD20B48EEBF}"/>
              </a:ext>
            </a:extLst>
          </p:cNvPr>
          <p:cNvSpPr/>
          <p:nvPr/>
        </p:nvSpPr>
        <p:spPr>
          <a:xfrm>
            <a:off x="971600" y="1754255"/>
            <a:ext cx="6529332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一套硬件，通过软件，来控制实现不同的运算。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213DF3-DCEB-459F-A040-BC3078448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398193"/>
            <a:ext cx="4667250" cy="199072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4347BE3-B7AE-4382-A508-29C22DF99253}"/>
              </a:ext>
            </a:extLst>
          </p:cNvPr>
          <p:cNvSpPr/>
          <p:nvPr/>
        </p:nvSpPr>
        <p:spPr>
          <a:xfrm>
            <a:off x="0" y="4397175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任何复杂运算，都可以由一些简单运算组合而成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BB74D2-8C55-4E83-A15C-31A0477CCB78}"/>
              </a:ext>
            </a:extLst>
          </p:cNvPr>
          <p:cNvSpPr/>
          <p:nvPr/>
        </p:nvSpPr>
        <p:spPr>
          <a:xfrm>
            <a:off x="0" y="4861034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75000"/>
              </a:lnSpc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</a:p>
        </p:txBody>
      </p:sp>
    </p:spTree>
    <p:extLst>
      <p:ext uri="{BB962C8B-B14F-4D97-AF65-F5344CB8AC3E}">
        <p14:creationId xmlns:p14="http://schemas.microsoft.com/office/powerpoint/2010/main" val="8766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通用计算机模型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硬件搭台，软件唱戏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1E5172A-E8AC-4FCA-A00A-CD31AED4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670" y="2238468"/>
            <a:ext cx="942975" cy="552450"/>
          </a:xfrm>
          <a:prstGeom prst="flowChartAlternateProcess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Calibri" panose="020F0502020204030204" pitchFamily="34" charset="0"/>
              </a:rPr>
              <a:t>存储器</a:t>
            </a:r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6929C783-CDC0-4028-A8BB-02C8F5FF5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645" y="2548030"/>
            <a:ext cx="8636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23">
            <a:extLst>
              <a:ext uri="{FF2B5EF4-FFF2-40B4-BE49-F238E27FC236}">
                <a16:creationId xmlns:a16="http://schemas.microsoft.com/office/drawing/2014/main" id="{875525BA-61F2-471E-ADEC-151256B91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295" y="2548030"/>
            <a:ext cx="8636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F88EFC44-3056-41E8-9FB9-FF4519C27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607" y="2238468"/>
            <a:ext cx="942975" cy="55245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/>
              <a:t>运算器</a:t>
            </a:r>
          </a:p>
        </p:txBody>
      </p:sp>
      <p:sp>
        <p:nvSpPr>
          <p:cNvPr id="13" name="Line 23">
            <a:extLst>
              <a:ext uri="{FF2B5EF4-FFF2-40B4-BE49-F238E27FC236}">
                <a16:creationId xmlns:a16="http://schemas.microsoft.com/office/drawing/2014/main" id="{043E2443-DF24-499F-A7AE-770B48EAD7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6545" y="1827305"/>
            <a:ext cx="0" cy="7207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23">
            <a:extLst>
              <a:ext uri="{FF2B5EF4-FFF2-40B4-BE49-F238E27FC236}">
                <a16:creationId xmlns:a16="http://schemas.microsoft.com/office/drawing/2014/main" id="{8B5E151C-AB9E-4968-9390-E0712743DC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7420" y="1833655"/>
            <a:ext cx="4427537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9AAF4153-97B2-4A2D-9847-78912D722D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37420" y="1833655"/>
            <a:ext cx="0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FE0EC45F-04C7-467C-AFF2-835EAEF88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7420" y="2548030"/>
            <a:ext cx="8636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23">
            <a:extLst>
              <a:ext uri="{FF2B5EF4-FFF2-40B4-BE49-F238E27FC236}">
                <a16:creationId xmlns:a16="http://schemas.microsoft.com/office/drawing/2014/main" id="{3AFD150D-8079-4BBF-B8A3-CD55C7DAC2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4732" y="2762343"/>
            <a:ext cx="0" cy="79057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9B4FD75F-67D2-4D57-8E93-6C09FD78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4731" y="3548155"/>
            <a:ext cx="538309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4C9454F1-94D6-4018-98CD-F4F0661B24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0607" y="3548154"/>
            <a:ext cx="428626" cy="1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312789B1-8DFA-44BF-AE39-E6CA6DEB9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767" y="3262405"/>
            <a:ext cx="1421133" cy="5524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/>
              <a:t>控制器</a:t>
            </a:r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A0129572-80C9-48DD-8A87-8D869DBE01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09232" y="2762343"/>
            <a:ext cx="0" cy="79057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E8CE24-EF30-44F8-BF88-C52A5A52BD21}"/>
              </a:ext>
            </a:extLst>
          </p:cNvPr>
          <p:cNvSpPr/>
          <p:nvPr/>
        </p:nvSpPr>
        <p:spPr>
          <a:xfrm>
            <a:off x="427572" y="3738224"/>
            <a:ext cx="667262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数据由存储器存储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36D37F6-C69E-4B7D-BD1B-8ABB86C4C0EA}"/>
              </a:ext>
            </a:extLst>
          </p:cNvPr>
          <p:cNvSpPr/>
          <p:nvPr/>
        </p:nvSpPr>
        <p:spPr>
          <a:xfrm>
            <a:off x="427572" y="4286342"/>
            <a:ext cx="667262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一些常用的基本运算堆在一起，即为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C0145DE-693C-4DE4-A5C2-83680ED20225}"/>
              </a:ext>
            </a:extLst>
          </p:cNvPr>
          <p:cNvSpPr/>
          <p:nvPr/>
        </p:nvSpPr>
        <p:spPr>
          <a:xfrm>
            <a:off x="427572" y="4834460"/>
            <a:ext cx="667262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数据怎么取？放哪儿？做什么运算？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EA9236E-5C56-4D90-AAD2-A1E734D331A8}"/>
              </a:ext>
            </a:extLst>
          </p:cNvPr>
          <p:cNvSpPr/>
          <p:nvPr/>
        </p:nvSpPr>
        <p:spPr>
          <a:xfrm>
            <a:off x="1033132" y="5442841"/>
            <a:ext cx="667262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用指令告诉控制器，对存储器和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进行控制</a:t>
            </a:r>
          </a:p>
        </p:txBody>
      </p:sp>
    </p:spTree>
    <p:extLst>
      <p:ext uri="{BB962C8B-B14F-4D97-AF65-F5344CB8AC3E}">
        <p14:creationId xmlns:p14="http://schemas.microsoft.com/office/powerpoint/2010/main" val="37879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诺依曼结构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3275856" y="5458248"/>
            <a:ext cx="57606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“关于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EDVAC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的报告草案”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诺依曼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603E73-8CC6-4FD8-86C8-9AC0A9CC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127"/>
            <a:ext cx="9144000" cy="41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8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处理器的编程模型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早期计算机：软硬不分，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软件与硬件紧密耦合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，不可分离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D3A604-97CD-466B-A427-DE02AD78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22180"/>
            <a:ext cx="2786062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0D10AA-F359-4749-B11F-733432F2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79" y="2222243"/>
            <a:ext cx="235743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4">
            <a:extLst>
              <a:ext uri="{FF2B5EF4-FFF2-40B4-BE49-F238E27FC236}">
                <a16:creationId xmlns:a16="http://schemas.microsoft.com/office/drawing/2014/main" id="{0796CCD7-9304-408C-A48C-6D1C6C087AC0}"/>
              </a:ext>
            </a:extLst>
          </p:cNvPr>
          <p:cNvSpPr>
            <a:spLocks/>
          </p:cNvSpPr>
          <p:nvPr/>
        </p:nvSpPr>
        <p:spPr bwMode="auto">
          <a:xfrm>
            <a:off x="4007916" y="2936618"/>
            <a:ext cx="911225" cy="527050"/>
          </a:xfrm>
          <a:prstGeom prst="rightArrow">
            <a:avLst>
              <a:gd name="adj1" fmla="val 50000"/>
              <a:gd name="adj2" fmla="val 80202"/>
            </a:avLst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 anchor="ctr">
            <a:spAutoFit/>
          </a:bodyPr>
          <a:lstStyle>
            <a:lvl1pPr defTabSz="6429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429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429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429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429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300">
              <a:ea typeface="MS PGothic" panose="020B0600070205080204" pitchFamily="34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7F5424-9815-4EE4-80F3-A01BF7E6A680}"/>
              </a:ext>
            </a:extLst>
          </p:cNvPr>
          <p:cNvSpPr/>
          <p:nvPr/>
        </p:nvSpPr>
        <p:spPr>
          <a:xfrm>
            <a:off x="0" y="4239991"/>
            <a:ext cx="9144000" cy="2173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在它的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System/360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计算机中引入了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ISA(Instruction Set Architecture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，指令集体系结构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的概念，将编程所需要了解的硬件信息从硬件系统中抽象出来，这样软件人员就可以面向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进行编程，开发出的软件不经过修改就可以应用在其他采用同样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架构的系统上。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处理器系统层次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pic>
        <p:nvPicPr>
          <p:cNvPr id="8" name="图片 11">
            <a:extLst>
              <a:ext uri="{FF2B5EF4-FFF2-40B4-BE49-F238E27FC236}">
                <a16:creationId xmlns:a16="http://schemas.microsoft.com/office/drawing/2014/main" id="{9CB0D71A-FDE2-4F4D-A8E1-B8B76B6D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0556"/>
            <a:ext cx="3843883" cy="236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7">
            <a:extLst>
              <a:ext uri="{FF2B5EF4-FFF2-40B4-BE49-F238E27FC236}">
                <a16:creationId xmlns:a16="http://schemas.microsoft.com/office/drawing/2014/main" id="{44A2048E-10FC-40CA-A062-A2972CA41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4895850"/>
            <a:ext cx="8572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 (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r>
              <a:rPr lang="en-U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处理器的外表，设计规范，定义处理器能做什么。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5F56F2FD-DF98-42FF-B26B-43B4FDC17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5395913"/>
            <a:ext cx="90056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Microarchitecture</a:t>
            </a:r>
            <a:r>
              <a:rPr lang="en-U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微架构</a:t>
            </a:r>
            <a:r>
              <a:rPr lang="en-U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处理器是怎么实现功能的。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8D8C783B-726A-4C0D-8376-F847B70F5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5895975"/>
            <a:ext cx="8786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物理实现：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具体的实现过程，如用</a:t>
            </a:r>
            <a:r>
              <a:rPr lang="en-US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20nm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的集成电路工艺实现。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5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处理器系统层次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E1675D3-0E6E-4FC1-87BD-2E0D425E9271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1287202"/>
          <a:ext cx="7200801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67">
                  <a:extLst>
                    <a:ext uri="{9D8B030D-6E8A-4147-A177-3AD203B41FA5}">
                      <a16:colId xmlns:a16="http://schemas.microsoft.com/office/drawing/2014/main" val="386443041"/>
                    </a:ext>
                  </a:extLst>
                </a:gridCol>
                <a:gridCol w="2400267">
                  <a:extLst>
                    <a:ext uri="{9D8B030D-6E8A-4147-A177-3AD203B41FA5}">
                      <a16:colId xmlns:a16="http://schemas.microsoft.com/office/drawing/2014/main" val="3618056795"/>
                    </a:ext>
                  </a:extLst>
                </a:gridCol>
                <a:gridCol w="2400267">
                  <a:extLst>
                    <a:ext uri="{9D8B030D-6E8A-4147-A177-3AD203B41FA5}">
                      <a16:colId xmlns:a16="http://schemas.microsoft.com/office/drawing/2014/main" val="198937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ISA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微架构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物理实现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5429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CN" sz="2400" dirty="0"/>
                        <a:t>x86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Skylake-S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I7-6700k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i5-6600k…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93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Icelake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09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6886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CN" sz="2400" dirty="0"/>
                        <a:t>ARMv7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Cortex-A8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Apple  A4</a:t>
                      </a:r>
                      <a:r>
                        <a:rPr lang="zh-CN" altLang="en-US" sz="2400" dirty="0"/>
                        <a:t>、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三星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S5PC110…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075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Cortex-A9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846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17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MIPS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6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39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30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处理器的指标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硬件指标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时钟基准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FB83FA-7E77-48A5-AA9A-1B5D4FF3509C}"/>
              </a:ext>
            </a:extLst>
          </p:cNvPr>
          <p:cNvSpPr/>
          <p:nvPr/>
        </p:nvSpPr>
        <p:spPr>
          <a:xfrm>
            <a:off x="467544" y="1639533"/>
            <a:ext cx="8676456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(Millions of Instructions Per Second)</a:t>
            </a:r>
          </a:p>
          <a:p>
            <a:pPr>
              <a:lnSpc>
                <a:spcPct val="175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MFLOPS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(Millions of Floating-point Operations Per Second)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92A06B-0C9E-4602-BCEE-C164AAC73BEA}"/>
              </a:ext>
            </a:extLst>
          </p:cNvPr>
          <p:cNvSpPr/>
          <p:nvPr/>
        </p:nvSpPr>
        <p:spPr>
          <a:xfrm>
            <a:off x="0" y="2686009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综合基准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E0D33D-B047-4B97-BAF5-F0DB31144C20}"/>
              </a:ext>
            </a:extLst>
          </p:cNvPr>
          <p:cNvSpPr/>
          <p:nvPr/>
        </p:nvSpPr>
        <p:spPr>
          <a:xfrm>
            <a:off x="467544" y="3197738"/>
            <a:ext cx="867645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一种可以让不同类型计算机进行公平比较的单一基准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6D0B8B-CC26-4D3D-B438-56120D2FB8CD}"/>
              </a:ext>
            </a:extLst>
          </p:cNvPr>
          <p:cNvSpPr/>
          <p:nvPr/>
        </p:nvSpPr>
        <p:spPr>
          <a:xfrm>
            <a:off x="0" y="3755070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专业评估组织基准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1FDB47-5884-4A41-8E98-B308489CBA8E}"/>
              </a:ext>
            </a:extLst>
          </p:cNvPr>
          <p:cNvSpPr/>
          <p:nvPr/>
        </p:nvSpPr>
        <p:spPr>
          <a:xfrm>
            <a:off x="467544" y="4276552"/>
            <a:ext cx="8676456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SPEC(Standard Performance Evaluation Corporation)</a:t>
            </a:r>
          </a:p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EEMBC(Embedded Microprocessor Benchmark Consortium)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A0078C-97A5-45D5-960C-224B4389A11D}"/>
              </a:ext>
            </a:extLst>
          </p:cNvPr>
          <p:cNvSpPr/>
          <p:nvPr/>
        </p:nvSpPr>
        <p:spPr>
          <a:xfrm>
            <a:off x="467544" y="5307089"/>
            <a:ext cx="867645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吞吐量、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和存储器访问速度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847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处理器的指标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硬件指标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5634249" y="1675229"/>
            <a:ext cx="2970199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散热、成本、体积、噪声、待机时间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69B746-9FF4-46E7-82D5-908B256A0900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50376424880&amp;di=4ceb4f4bd373725f62a67e00f08ebebb&amp;imgtype=0&amp;src=http%3A%2F%2Fn.sinaimg.cn%2Fsinacn10%2F293%2Fw700h393%2F20180810%2F7e82-hhnunsq5869286.png">
            <a:extLst>
              <a:ext uri="{FF2B5EF4-FFF2-40B4-BE49-F238E27FC236}">
                <a16:creationId xmlns:a16="http://schemas.microsoft.com/office/drawing/2014/main" id="{7852E2DD-71A8-42F4-BA67-0241CA420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6" r="5628"/>
          <a:stretch/>
        </p:blipFill>
        <p:spPr bwMode="auto">
          <a:xfrm>
            <a:off x="1331639" y="1157060"/>
            <a:ext cx="4032449" cy="26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1F81D5-3C81-40C4-AB0B-44D47FA2C70D}"/>
              </a:ext>
            </a:extLst>
          </p:cNvPr>
          <p:cNvSpPr/>
          <p:nvPr/>
        </p:nvSpPr>
        <p:spPr>
          <a:xfrm>
            <a:off x="1763688" y="3202367"/>
            <a:ext cx="3235039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微软的海底数据中心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E26F7F-DE88-44C7-8981-7B6C89CFDC96}"/>
              </a:ext>
            </a:extLst>
          </p:cNvPr>
          <p:cNvSpPr/>
          <p:nvPr/>
        </p:nvSpPr>
        <p:spPr>
          <a:xfrm>
            <a:off x="0" y="3886135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A0FDEF-CF0D-4BAA-8393-9FBA59C5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38" y="3933529"/>
            <a:ext cx="4032449" cy="240010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1203FAB-E6D0-4140-B9ED-F43E56319249}"/>
              </a:ext>
            </a:extLst>
          </p:cNvPr>
          <p:cNvSpPr/>
          <p:nvPr/>
        </p:nvSpPr>
        <p:spPr>
          <a:xfrm>
            <a:off x="5634249" y="4229447"/>
            <a:ext cx="2970199" cy="194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体积、重量、功耗、航空航天、特殊应用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D6E0E1-3236-4A31-A773-C7EA91E8C078}"/>
              </a:ext>
            </a:extLst>
          </p:cNvPr>
          <p:cNvSpPr/>
          <p:nvPr/>
        </p:nvSpPr>
        <p:spPr>
          <a:xfrm>
            <a:off x="1506955" y="5799020"/>
            <a:ext cx="511257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最小计算机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，密西根大学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212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0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处理器的指标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软件指标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4D2B22-62BF-467A-A41F-AF593AA9560B}"/>
              </a:ext>
            </a:extLst>
          </p:cNvPr>
          <p:cNvSpPr/>
          <p:nvPr/>
        </p:nvSpPr>
        <p:spPr>
          <a:xfrm>
            <a:off x="0" y="1082353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52984B-4A78-4AB5-99EE-FFFFFEC63B90}"/>
              </a:ext>
            </a:extLst>
          </p:cNvPr>
          <p:cNvSpPr/>
          <p:nvPr/>
        </p:nvSpPr>
        <p:spPr>
          <a:xfrm>
            <a:off x="467544" y="1688578"/>
            <a:ext cx="867645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提高程序开发效率、减轻程序员工作量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F6013B-B84F-4CC2-8F6E-E2FAE9A2D24F}"/>
              </a:ext>
            </a:extLst>
          </p:cNvPr>
          <p:cNvSpPr/>
          <p:nvPr/>
        </p:nvSpPr>
        <p:spPr>
          <a:xfrm>
            <a:off x="0" y="2397620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A49137-429E-4EB4-8519-B4B0898E20A5}"/>
              </a:ext>
            </a:extLst>
          </p:cNvPr>
          <p:cNvSpPr/>
          <p:nvPr/>
        </p:nvSpPr>
        <p:spPr>
          <a:xfrm>
            <a:off x="467544" y="2990982"/>
            <a:ext cx="867645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C/Java-&gt;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二进制代码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463FB3-B366-496F-B0E8-39F848209A60}"/>
              </a:ext>
            </a:extLst>
          </p:cNvPr>
          <p:cNvSpPr/>
          <p:nvPr/>
        </p:nvSpPr>
        <p:spPr>
          <a:xfrm>
            <a:off x="0" y="3708161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软件兼容性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BAA5FF-EC3D-4B83-8140-642A2704EB74}"/>
              </a:ext>
            </a:extLst>
          </p:cNvPr>
          <p:cNvSpPr/>
          <p:nvPr/>
        </p:nvSpPr>
        <p:spPr>
          <a:xfrm>
            <a:off x="467544" y="4261202"/>
            <a:ext cx="8676456" cy="1634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新型半导体材料、器件难以产业化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新能源汽车的普及困难重重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39B49B-4D09-4070-8DD0-00F377DED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3"/>
          <a:stretch/>
        </p:blipFill>
        <p:spPr>
          <a:xfrm>
            <a:off x="4386953" y="2525712"/>
            <a:ext cx="4757047" cy="212261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3F6BF4-DBBB-4165-945D-D2ADD1614733}"/>
              </a:ext>
            </a:extLst>
          </p:cNvPr>
          <p:cNvSpPr/>
          <p:nvPr/>
        </p:nvSpPr>
        <p:spPr>
          <a:xfrm>
            <a:off x="467544" y="5767994"/>
            <a:ext cx="8676456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新的处理器能否执行原来的程序？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处理器的指标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商业指标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D8F4AF-2E47-42F9-BF14-7B82989CFFDA}"/>
              </a:ext>
            </a:extLst>
          </p:cNvPr>
          <p:cNvSpPr/>
          <p:nvPr/>
        </p:nvSpPr>
        <p:spPr>
          <a:xfrm>
            <a:off x="323528" y="1243237"/>
            <a:ext cx="770485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36C590-607F-4919-9A45-A01A64A0346C}"/>
              </a:ext>
            </a:extLst>
          </p:cNvPr>
          <p:cNvSpPr/>
          <p:nvPr/>
        </p:nvSpPr>
        <p:spPr>
          <a:xfrm>
            <a:off x="5048200" y="1836599"/>
            <a:ext cx="111663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357A3C-2560-48F1-99A1-38044A0DDF71}"/>
              </a:ext>
            </a:extLst>
          </p:cNvPr>
          <p:cNvSpPr/>
          <p:nvPr/>
        </p:nvSpPr>
        <p:spPr>
          <a:xfrm>
            <a:off x="323528" y="2300958"/>
            <a:ext cx="8568952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成熟度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88C29E-AF30-4405-9BF1-0D677562DB06}"/>
              </a:ext>
            </a:extLst>
          </p:cNvPr>
          <p:cNvSpPr/>
          <p:nvPr/>
        </p:nvSpPr>
        <p:spPr>
          <a:xfrm>
            <a:off x="791072" y="2929462"/>
            <a:ext cx="4033464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几乎所有电子设备都会用到处理器！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479273-570D-479B-AE3E-DA5B3190A072}"/>
              </a:ext>
            </a:extLst>
          </p:cNvPr>
          <p:cNvSpPr/>
          <p:nvPr/>
        </p:nvSpPr>
        <p:spPr>
          <a:xfrm>
            <a:off x="6019800" y="1836599"/>
            <a:ext cx="1764704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竞争和垄断！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26C31B-88B1-43B4-B61F-EB91D27F88E0}"/>
              </a:ext>
            </a:extLst>
          </p:cNvPr>
          <p:cNvSpPr/>
          <p:nvPr/>
        </p:nvSpPr>
        <p:spPr>
          <a:xfrm>
            <a:off x="5233051" y="2929462"/>
            <a:ext cx="3780928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奔腾浮点数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、千年虫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F3BF36-75F0-4772-881E-923D74831BA3}"/>
              </a:ext>
            </a:extLst>
          </p:cNvPr>
          <p:cNvSpPr/>
          <p:nvPr/>
        </p:nvSpPr>
        <p:spPr>
          <a:xfrm>
            <a:off x="323528" y="3382782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生存环境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50381897923&amp;di=782bd37376befa777c14a23a77cd3f6b&amp;imgtype=0&amp;src=http%3A%2F%2Fimgsa.baidu.com%2Fexp%2Fw%3D500%2Fsign%3D40fe30df4d4a20a4311e3cc7a0509847%2F342ac65c10385343f81aefec9113b07ecb808821.jpg">
            <a:extLst>
              <a:ext uri="{FF2B5EF4-FFF2-40B4-BE49-F238E27FC236}">
                <a16:creationId xmlns:a16="http://schemas.microsoft.com/office/drawing/2014/main" id="{FE525059-11F2-4EFB-AE27-DABDFAF7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3975258"/>
            <a:ext cx="3780928" cy="18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FA8635E-4AE6-49D2-A185-86EBDC812D17}"/>
              </a:ext>
            </a:extLst>
          </p:cNvPr>
          <p:cNvSpPr/>
          <p:nvPr/>
        </p:nvSpPr>
        <p:spPr>
          <a:xfrm>
            <a:off x="791072" y="4004345"/>
            <a:ext cx="3780928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是大哥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59F9E9-740F-4E06-86A7-DDD6B839FBB5}"/>
              </a:ext>
            </a:extLst>
          </p:cNvPr>
          <p:cNvSpPr/>
          <p:nvPr/>
        </p:nvSpPr>
        <p:spPr>
          <a:xfrm>
            <a:off x="791072" y="4462436"/>
            <a:ext cx="3780928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为了保大哥，还需要一群小弟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32B751E-D03F-4681-B56A-84FD701E4125}"/>
              </a:ext>
            </a:extLst>
          </p:cNvPr>
          <p:cNvSpPr/>
          <p:nvPr/>
        </p:nvSpPr>
        <p:spPr>
          <a:xfrm>
            <a:off x="791072" y="4948963"/>
            <a:ext cx="4356992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不要幻想，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逆天是不可能的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D8FC56-1F56-4FC0-A145-2CBE4269D147}"/>
              </a:ext>
            </a:extLst>
          </p:cNvPr>
          <p:cNvSpPr/>
          <p:nvPr/>
        </p:nvSpPr>
        <p:spPr>
          <a:xfrm>
            <a:off x="791072" y="5434878"/>
            <a:ext cx="47890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操作系统、开发工具、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、程序员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6E72E1-22C6-4185-B166-B83453C77B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5" y="5156934"/>
            <a:ext cx="373129" cy="3423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021B74-C1E5-40CB-B83D-8764724524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t="-1" r="23703" b="16765"/>
          <a:stretch/>
        </p:blipFill>
        <p:spPr>
          <a:xfrm>
            <a:off x="323528" y="4106957"/>
            <a:ext cx="467544" cy="4547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D2E910-BE0A-48C6-8BBC-84A98440EB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2" r="19760" b="5381"/>
          <a:stretch/>
        </p:blipFill>
        <p:spPr>
          <a:xfrm>
            <a:off x="395536" y="4640344"/>
            <a:ext cx="398475" cy="39263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EB2B26F-95F0-4B78-9968-7047FA2FAF45}"/>
              </a:ext>
            </a:extLst>
          </p:cNvPr>
          <p:cNvSpPr/>
          <p:nvPr/>
        </p:nvSpPr>
        <p:spPr>
          <a:xfrm>
            <a:off x="1115616" y="1836599"/>
            <a:ext cx="3932584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是什么决定了芯片的价格？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556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1" grpId="0"/>
      <p:bldP spid="13" grpId="0"/>
      <p:bldP spid="14" grpId="0"/>
      <p:bldP spid="16" grpId="0"/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处理器无处不在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C65068-31DF-4579-9B23-75DDB98B3A06}"/>
              </a:ext>
            </a:extLst>
          </p:cNvPr>
          <p:cNvSpPr/>
          <p:nvPr/>
        </p:nvSpPr>
        <p:spPr>
          <a:xfrm>
            <a:off x="1403648" y="1261887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每一个成功的男人背后都有一个成功的女人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E423D9-EDAF-4C9F-B5AA-48C8CB6246AC}"/>
              </a:ext>
            </a:extLst>
          </p:cNvPr>
          <p:cNvSpPr/>
          <p:nvPr/>
        </p:nvSpPr>
        <p:spPr>
          <a:xfrm>
            <a:off x="1403648" y="180531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每一个成功的电子产品里面都包含一个强大的芯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C80504-92D4-46A6-9B19-FCBEB1F5D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33130"/>
            <a:ext cx="5832648" cy="32067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24A0370-7D91-44B3-91CB-8569BDE4D7D2}"/>
              </a:ext>
            </a:extLst>
          </p:cNvPr>
          <p:cNvSpPr/>
          <p:nvPr/>
        </p:nvSpPr>
        <p:spPr>
          <a:xfrm>
            <a:off x="179512" y="3267126"/>
            <a:ext cx="1368152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骁龙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AF642D-77DD-413A-8F5D-8A8857422B9E}"/>
              </a:ext>
            </a:extLst>
          </p:cNvPr>
          <p:cNvSpPr/>
          <p:nvPr/>
        </p:nvSpPr>
        <p:spPr>
          <a:xfrm>
            <a:off x="179512" y="3799526"/>
            <a:ext cx="1368152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麒麟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980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774E0B-B01D-4FDF-88F5-4890D4FB7B43}"/>
              </a:ext>
            </a:extLst>
          </p:cNvPr>
          <p:cNvSpPr/>
          <p:nvPr/>
        </p:nvSpPr>
        <p:spPr>
          <a:xfrm>
            <a:off x="179512" y="4287530"/>
            <a:ext cx="1368152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26978-65F7-4E29-BECF-BE8562F4961E}"/>
              </a:ext>
            </a:extLst>
          </p:cNvPr>
          <p:cNvSpPr/>
          <p:nvPr/>
        </p:nvSpPr>
        <p:spPr>
          <a:xfrm>
            <a:off x="0" y="2751408"/>
            <a:ext cx="230425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“Intel inside”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C78DC2-BB51-40D3-9979-815D0B47D494}"/>
              </a:ext>
            </a:extLst>
          </p:cNvPr>
          <p:cNvSpPr/>
          <p:nvPr/>
        </p:nvSpPr>
        <p:spPr>
          <a:xfrm>
            <a:off x="794550" y="5672630"/>
            <a:ext cx="230425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服务器处理器？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B61708-CC33-421E-92BF-FDDA0D8100E1}"/>
              </a:ext>
            </a:extLst>
          </p:cNvPr>
          <p:cNvSpPr/>
          <p:nvPr/>
        </p:nvSpPr>
        <p:spPr>
          <a:xfrm>
            <a:off x="3314830" y="5672630"/>
            <a:ext cx="230425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3E7898-ACBE-4084-BCFB-E00BEC24D27B}"/>
              </a:ext>
            </a:extLst>
          </p:cNvPr>
          <p:cNvSpPr/>
          <p:nvPr/>
        </p:nvSpPr>
        <p:spPr>
          <a:xfrm>
            <a:off x="5835110" y="5672630"/>
            <a:ext cx="2304256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手机处理器？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32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78B15-0889-4728-9E20-DC4C4C67D53E}"/>
              </a:ext>
            </a:extLst>
          </p:cNvPr>
          <p:cNvSpPr/>
          <p:nvPr/>
        </p:nvSpPr>
        <p:spPr>
          <a:xfrm>
            <a:off x="611560" y="134076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、计算机的前世今生（发展史）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A2980C-829A-4C1A-B598-413913273D78}"/>
              </a:ext>
            </a:extLst>
          </p:cNvPr>
          <p:cNvSpPr/>
          <p:nvPr/>
        </p:nvSpPr>
        <p:spPr>
          <a:xfrm>
            <a:off x="611560" y="351543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、处理器的初步认识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CFFD5D-3ACD-4616-B13F-23C20E20BA5B}"/>
              </a:ext>
            </a:extLst>
          </p:cNvPr>
          <p:cNvSpPr/>
          <p:nvPr/>
        </p:nvSpPr>
        <p:spPr>
          <a:xfrm>
            <a:off x="1475656" y="189272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各类计算机、处理器是如何发展出来的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568C43-2122-45DC-A143-F21FA522F9F1}"/>
              </a:ext>
            </a:extLst>
          </p:cNvPr>
          <p:cNvSpPr/>
          <p:nvPr/>
        </p:nvSpPr>
        <p:spPr>
          <a:xfrm>
            <a:off x="1475656" y="2450059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、微软是“如何炼成的”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33672D-ACCB-4BFA-846F-3E25FBEA7F55}"/>
              </a:ext>
            </a:extLst>
          </p:cNvPr>
          <p:cNvSpPr/>
          <p:nvPr/>
        </p:nvSpPr>
        <p:spPr>
          <a:xfrm>
            <a:off x="1475656" y="296937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计算机产业的发展趋势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F2482-F353-48EC-9557-88AD77843218}"/>
              </a:ext>
            </a:extLst>
          </p:cNvPr>
          <p:cNvSpPr/>
          <p:nvPr/>
        </p:nvSpPr>
        <p:spPr>
          <a:xfrm>
            <a:off x="1475656" y="4181680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处理器的硬件模型、软件模型和分层模型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2D801A-EF60-4D10-9D24-C2B2AC21919C}"/>
              </a:ext>
            </a:extLst>
          </p:cNvPr>
          <p:cNvSpPr/>
          <p:nvPr/>
        </p:nvSpPr>
        <p:spPr>
          <a:xfrm>
            <a:off x="1475656" y="472795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处理器的硬件、软件、商业指标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24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课后思考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6900EC-6FB9-4555-B943-124186C8067C}"/>
              </a:ext>
            </a:extLst>
          </p:cNvPr>
          <p:cNvSpPr/>
          <p:nvPr/>
        </p:nvSpPr>
        <p:spPr>
          <a:xfrm>
            <a:off x="179512" y="2132856"/>
            <a:ext cx="885673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计算机技术的发展带给你什么启示？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2F58C5-8D28-4A79-B725-E7542089CEE3}"/>
              </a:ext>
            </a:extLst>
          </p:cNvPr>
          <p:cNvSpPr/>
          <p:nvPr/>
        </p:nvSpPr>
        <p:spPr>
          <a:xfrm>
            <a:off x="179512" y="3199799"/>
            <a:ext cx="8856730" cy="109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为什么手机上始终不能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流畅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？为什么应用软件总是有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.exe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两个版本？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2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如何选择处理器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93204" y="1171819"/>
            <a:ext cx="8229600" cy="780107"/>
          </a:xfrm>
        </p:spPr>
        <p:txBody>
          <a:bodyPr/>
          <a:lstStyle/>
          <a:p>
            <a:pPr eaLnBrk="1" hangingPunct="1">
              <a:tabLst>
                <a:tab pos="1427163" algn="l"/>
              </a:tabLst>
            </a:pPr>
            <a:r>
              <a:rPr lang="zh-CN" altLang="en-US" sz="3200" b="1" dirty="0"/>
              <a:t>选什么样的处理器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适合的才是最好的</a:t>
            </a:r>
          </a:p>
        </p:txBody>
      </p:sp>
      <p:sp>
        <p:nvSpPr>
          <p:cNvPr id="21" name="矩形 20"/>
          <p:cNvSpPr/>
          <p:nvPr/>
        </p:nvSpPr>
        <p:spPr>
          <a:xfrm>
            <a:off x="755576" y="5520708"/>
            <a:ext cx="785812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ea"/>
                <a:ea typeface="+mn-ea"/>
              </a:rPr>
              <a:t>选处理器就像找伴侣，没有好坏之分，只有适合与不适合之分，适合的才是最好的。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50900" y="1892654"/>
            <a:ext cx="6411913" cy="3500438"/>
            <a:chOff x="1250900" y="1892654"/>
            <a:chExt cx="6411913" cy="3500438"/>
          </a:xfrm>
        </p:grpSpPr>
        <p:pic>
          <p:nvPicPr>
            <p:cNvPr id="22" name="Picture 1" descr="C:\Documents and Settings\w\My Documents\CSDN贴图\选择处理器的考量因素_副本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900" y="1892654"/>
              <a:ext cx="6411913" cy="35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5652120" y="4509120"/>
              <a:ext cx="1872208" cy="5760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95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内容概述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E0277F-5B65-4B62-99D3-77EF7FC3AB42}"/>
              </a:ext>
            </a:extLst>
          </p:cNvPr>
          <p:cNvSpPr/>
          <p:nvPr/>
        </p:nvSpPr>
        <p:spPr>
          <a:xfrm>
            <a:off x="611560" y="134076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、计算机的前世今生（发展史）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213003-2F03-4608-9C5B-F93CAE1BD727}"/>
              </a:ext>
            </a:extLst>
          </p:cNvPr>
          <p:cNvSpPr/>
          <p:nvPr/>
        </p:nvSpPr>
        <p:spPr>
          <a:xfrm>
            <a:off x="611560" y="3515438"/>
            <a:ext cx="673224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、处理器的初步认识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8AAA11-CBBC-43A8-A8AC-B4036F822E85}"/>
              </a:ext>
            </a:extLst>
          </p:cNvPr>
          <p:cNvSpPr/>
          <p:nvPr/>
        </p:nvSpPr>
        <p:spPr>
          <a:xfrm>
            <a:off x="1475656" y="189272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各类计算机、处理器是如何发展出来的？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3321DF-6797-451F-A8AA-0685A0EC0E34}"/>
              </a:ext>
            </a:extLst>
          </p:cNvPr>
          <p:cNvSpPr/>
          <p:nvPr/>
        </p:nvSpPr>
        <p:spPr>
          <a:xfrm>
            <a:off x="1475656" y="2450059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、微软是“如何炼成的？”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A11E48-34B3-416F-9E07-7BBD96E76B6F}"/>
              </a:ext>
            </a:extLst>
          </p:cNvPr>
          <p:cNvSpPr/>
          <p:nvPr/>
        </p:nvSpPr>
        <p:spPr>
          <a:xfrm>
            <a:off x="1475656" y="296937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计算机产业的发展趋势？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F490F2-3944-4C79-8A1C-C26621EF52CD}"/>
              </a:ext>
            </a:extLst>
          </p:cNvPr>
          <p:cNvSpPr/>
          <p:nvPr/>
        </p:nvSpPr>
        <p:spPr>
          <a:xfrm>
            <a:off x="1475656" y="4181680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处理器的硬件模型、软件模型和分层模型？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F565A0-34E6-4C73-A84F-7B31FAE476D9}"/>
              </a:ext>
            </a:extLst>
          </p:cNvPr>
          <p:cNvSpPr/>
          <p:nvPr/>
        </p:nvSpPr>
        <p:spPr>
          <a:xfrm>
            <a:off x="1475656" y="4727957"/>
            <a:ext cx="6732240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处理器的硬件、软件、商业指标？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4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计算机的前世今生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179512" y="1107985"/>
            <a:ext cx="2874999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计算机之父：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2ABAFF-85C7-4A41-870B-25FD00700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6" y="1778940"/>
            <a:ext cx="2726920" cy="3429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C62AF4-C586-4CCC-B68A-1628937865F4}"/>
              </a:ext>
            </a:extLst>
          </p:cNvPr>
          <p:cNvSpPr/>
          <p:nvPr/>
        </p:nvSpPr>
        <p:spPr>
          <a:xfrm>
            <a:off x="-15096" y="5010715"/>
            <a:ext cx="3163031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查尔斯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(1791-1871)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CF326A-E425-4955-8C28-FBC76DF7E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80" y="1715689"/>
            <a:ext cx="2769282" cy="340834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41412-B1D9-4E22-A777-3909636A1220}"/>
              </a:ext>
            </a:extLst>
          </p:cNvPr>
          <p:cNvSpPr/>
          <p:nvPr/>
        </p:nvSpPr>
        <p:spPr>
          <a:xfrm>
            <a:off x="3400064" y="5010715"/>
            <a:ext cx="3163031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诺依曼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(1903-1957)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2E236B8-0761-4918-AC3C-06D384697F4B}"/>
              </a:ext>
            </a:extLst>
          </p:cNvPr>
          <p:cNvSpPr/>
          <p:nvPr/>
        </p:nvSpPr>
        <p:spPr>
          <a:xfrm>
            <a:off x="6169346" y="5010715"/>
            <a:ext cx="3163031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7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(1912-1954)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BC2DA52-2135-4618-9146-C3DD2E6C93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86" y="1807289"/>
            <a:ext cx="2501108" cy="338769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98ACFA3-24F4-4D3C-8961-A0AE25289D8F}"/>
              </a:ext>
            </a:extLst>
          </p:cNvPr>
          <p:cNvSpPr/>
          <p:nvPr/>
        </p:nvSpPr>
        <p:spPr>
          <a:xfrm>
            <a:off x="1964576" y="1107985"/>
            <a:ext cx="2874999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5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79512" y="1090006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179512" y="599555"/>
            <a:ext cx="8856984" cy="1032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</p:cNvCxnSpPr>
          <p:nvPr/>
        </p:nvCxnSpPr>
        <p:spPr>
          <a:xfrm>
            <a:off x="179766" y="6356350"/>
            <a:ext cx="885673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9512" y="620688"/>
            <a:ext cx="885698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查尔斯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(1791-1871)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 光学与电子信息学院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9F6083-5AC0-4A67-B21F-00C56F9B54D9}"/>
              </a:ext>
            </a:extLst>
          </p:cNvPr>
          <p:cNvSpPr/>
          <p:nvPr/>
        </p:nvSpPr>
        <p:spPr>
          <a:xfrm>
            <a:off x="0" y="5031872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现代计算机结构几乎就是巴贝奇分析机的翻版！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310EAC-DC51-4F31-AF61-812204F9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38838"/>
            <a:ext cx="4608405" cy="35705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2DD4D3-9102-4701-95BE-F472248C8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5" y="1791314"/>
            <a:ext cx="4045903" cy="34269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F74A11F-13E8-4F71-B50A-49E60F8DCE27}"/>
              </a:ext>
            </a:extLst>
          </p:cNvPr>
          <p:cNvSpPr/>
          <p:nvPr/>
        </p:nvSpPr>
        <p:spPr>
          <a:xfrm>
            <a:off x="0" y="5599277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重要贡献：引入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的思想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ADB2CF-B194-45A3-AF5D-002284F0E31C}"/>
              </a:ext>
            </a:extLst>
          </p:cNvPr>
          <p:cNvSpPr/>
          <p:nvPr/>
        </p:nvSpPr>
        <p:spPr>
          <a:xfrm>
            <a:off x="0" y="1035210"/>
            <a:ext cx="9144000" cy="6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巴贝奇的“差分机”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(1822)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和“分析机”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5|49.3|2.6|1.4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5|2.2|2.5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4|24.7|38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6|2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1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27.1|24.6|9.4|2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4.4|15.4|1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|15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|1.8|0.8|0.5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18.5|7.1|4.7|6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18.5|7.1|4.7|6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|11.5|8.9|4.3|3.2|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2.5|10.5|1.4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0.9|91.9|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0.1|11.1|75.5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6.5|6.6|6.9|5.3|67.4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6.6|7.1|15.9|45.3|1.7|2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3850</TotalTime>
  <Words>5164</Words>
  <Application>Microsoft Office PowerPoint</Application>
  <PresentationFormat>全屏显示(4:3)</PresentationFormat>
  <Paragraphs>521</Paragraphs>
  <Slides>51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选什么样的处理器——适合的才是最好的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 Mengxue</cp:lastModifiedBy>
  <cp:revision>607</cp:revision>
  <dcterms:created xsi:type="dcterms:W3CDTF">2012-04-23T01:34:01Z</dcterms:created>
  <dcterms:modified xsi:type="dcterms:W3CDTF">2020-03-05T14:56:55Z</dcterms:modified>
</cp:coreProperties>
</file>